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6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12192000" cy="6858000"/>
  <p:notesSz cx="6858000" cy="9144000"/>
  <p:embeddedFontLst>
    <p:embeddedFont>
      <p:font typeface="Roboto" panose="020B0604020202020204" charset="0"/>
      <p:regular r:id="rId61"/>
      <p:bold r:id="rId62"/>
      <p:italic r:id="rId63"/>
      <p:boldItalic r:id="rId64"/>
    </p:embeddedFont>
    <p:embeddedFont>
      <p:font typeface="Nunito" panose="020B0604020202020204" charset="0"/>
      <p:regular r:id="rId65"/>
      <p:bold r:id="rId66"/>
      <p:italic r:id="rId67"/>
      <p:boldItalic r:id="rId68"/>
    </p:embeddedFont>
    <p:embeddedFont>
      <p:font typeface="Montserrat" panose="020B060402020202020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hpbb+tbY5w/8LMH8i9PTXnBsz8g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1A4B43-0A80-4612-9A75-C9AC17998268}">
  <a:tblStyle styleId="{C51A4B43-0A80-4612-9A75-C9AC179982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customschemas.google.com/relationships/presentationmetadata" Target="meta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951001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86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929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82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868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0182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4c6639ba4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e4c6639ba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28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022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e4c6639ba4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e4c6639ba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686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4c6639ba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4c6639ba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052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e4c6639ba4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e4c6639ba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446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e4c6639ba4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e4c6639ba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323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866b32ff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866b32ff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71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e4c6639ba4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e4c6639ba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344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e4d5fad7d5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e4d5fad7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07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e4c6639ba4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e4c6639b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686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e4c6639ba4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e4c6639ba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270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e4c6639ba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e4c6639ba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426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e4d5fad7d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e4d5fad7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719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4d5fad7d5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4d5fad7d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179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4d5fad7d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e4d5fad7d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484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4d5fad7d5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e4d5fad7d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5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e4d5fad7d5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e4d5fad7d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5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866b32ff2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866b32ff2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931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5ef1fbc83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5ef1fbc8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722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5ef1fbc83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5ef1fbc83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168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5ff59511b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5ff59511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352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6103cacf8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6103cacf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394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5f8c167e1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5f8c167e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604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f8c167e12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f8c167e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834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5f8c167e12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5f8c167e1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582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5f8c167e12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5f8c167e1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521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6103cacf8d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6103cacf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384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5ff42621e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5ff42621e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61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5866b32ff2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5866b32ff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860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d641135ef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d641135e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089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5f8c167e12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5f8c167e1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354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3d641135e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3d641135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46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3d641135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3d641135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186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3d641135ef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3d641135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156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3d641135e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3d641135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832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3d641135ef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3d641135e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6128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3d641135ef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3d641135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791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3d641135ef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3d641135e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56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3d641135ef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3d641135e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655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31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3d641135ef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3d641135e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119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3d641135ef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3d641135e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29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3d641135ef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3d641135e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7588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3d641135ef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3d641135e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500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4adec5748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4adec574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701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4ae72fd11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4ae72fd1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2422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8cb67435f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8cb67435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945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8cb67435f0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8cb67435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23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e4c6639ba4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e4c6639b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863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4c6639ba4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4c6639b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165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622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71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4"/>
        <p:cNvGrpSpPr/>
        <p:nvPr/>
      </p:nvGrpSpPr>
      <p:grpSpPr>
        <a:xfrm>
          <a:off x="0" y="0"/>
          <a:ext cx="0" cy="0"/>
          <a:chOff x="0" y="0"/>
          <a:chExt cx="0" cy="0"/>
        </a:xfrm>
      </p:grpSpPr>
      <p:sp>
        <p:nvSpPr>
          <p:cNvPr id="85" name="Google Shape;85;g25866b32ff2_0_288"/>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86" name="Google Shape;86;g25866b32ff2_0_288"/>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7" name="Google Shape;87;g25866b32ff2_0_28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g25866b32ff2_0_292"/>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0" name="Google Shape;90;g25866b32ff2_0_29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g25866b32ff2_0_29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3" name="Google Shape;93;g25866b32ff2_0_29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94" name="Google Shape;94;g25866b32ff2_0_2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g25866b32ff2_0_29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7" name="Google Shape;97;g25866b32ff2_0_299"/>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8" name="Google Shape;98;g25866b32ff2_0_299"/>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9" name="Google Shape;99;g25866b32ff2_0_29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g25866b32ff2_0_30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2" name="Google Shape;102;g25866b32ff2_0_30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g25866b32ff2_0_30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05" name="Google Shape;105;g25866b32ff2_0_30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06" name="Google Shape;106;g25866b32ff2_0_30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g25866b32ff2_0_311"/>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09" name="Google Shape;109;g25866b32ff2_0_3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g25866b32ff2_0_31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g25866b32ff2_0_314"/>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13" name="Google Shape;113;g25866b32ff2_0_314"/>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4" name="Google Shape;114;g25866b32ff2_0_314"/>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115" name="Google Shape;115;g25866b32ff2_0_3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g25866b32ff2_0_32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2400"/>
              <a:buNone/>
              <a:defRPr/>
            </a:lvl1pPr>
          </a:lstStyle>
          <a:p>
            <a:endParaRPr/>
          </a:p>
        </p:txBody>
      </p:sp>
      <p:sp>
        <p:nvSpPr>
          <p:cNvPr id="118" name="Google Shape;118;g25866b32ff2_0_3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g25866b32ff2_0_323"/>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21" name="Google Shape;121;g25866b32ff2_0_323"/>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rtl="0">
              <a:spcBef>
                <a:spcPts val="0"/>
              </a:spcBef>
              <a:spcAft>
                <a:spcPts val="0"/>
              </a:spcAft>
              <a:buSzPts val="2400"/>
              <a:buChar char="●"/>
              <a:defRPr/>
            </a:lvl1pPr>
            <a:lvl2pPr marL="914400" lvl="1" indent="-349250" algn="ctr" rtl="0">
              <a:spcBef>
                <a:spcPts val="0"/>
              </a:spcBef>
              <a:spcAft>
                <a:spcPts val="0"/>
              </a:spcAft>
              <a:buSzPts val="1900"/>
              <a:buChar char="○"/>
              <a:defRPr/>
            </a:lvl2pPr>
            <a:lvl3pPr marL="1371600" lvl="2" indent="-349250" algn="ctr" rtl="0">
              <a:spcBef>
                <a:spcPts val="0"/>
              </a:spcBef>
              <a:spcAft>
                <a:spcPts val="0"/>
              </a:spcAft>
              <a:buSzPts val="1900"/>
              <a:buChar char="■"/>
              <a:defRPr/>
            </a:lvl3pPr>
            <a:lvl4pPr marL="1828800" lvl="3" indent="-349250" algn="ctr" rtl="0">
              <a:spcBef>
                <a:spcPts val="0"/>
              </a:spcBef>
              <a:spcAft>
                <a:spcPts val="0"/>
              </a:spcAft>
              <a:buSzPts val="1900"/>
              <a:buChar char="●"/>
              <a:defRPr/>
            </a:lvl4pPr>
            <a:lvl5pPr marL="2286000" lvl="4" indent="-349250" algn="ctr" rtl="0">
              <a:spcBef>
                <a:spcPts val="0"/>
              </a:spcBef>
              <a:spcAft>
                <a:spcPts val="0"/>
              </a:spcAft>
              <a:buSzPts val="1900"/>
              <a:buChar char="○"/>
              <a:defRPr/>
            </a:lvl5pPr>
            <a:lvl6pPr marL="2743200" lvl="5" indent="-349250" algn="ctr" rtl="0">
              <a:spcBef>
                <a:spcPts val="0"/>
              </a:spcBef>
              <a:spcAft>
                <a:spcPts val="0"/>
              </a:spcAft>
              <a:buSzPts val="1900"/>
              <a:buChar char="■"/>
              <a:defRPr/>
            </a:lvl6pPr>
            <a:lvl7pPr marL="3200400" lvl="6" indent="-349250" algn="ctr" rtl="0">
              <a:spcBef>
                <a:spcPts val="0"/>
              </a:spcBef>
              <a:spcAft>
                <a:spcPts val="0"/>
              </a:spcAft>
              <a:buSzPts val="1900"/>
              <a:buChar char="●"/>
              <a:defRPr/>
            </a:lvl7pPr>
            <a:lvl8pPr marL="3657600" lvl="7" indent="-349250" algn="ctr" rtl="0">
              <a:spcBef>
                <a:spcPts val="0"/>
              </a:spcBef>
              <a:spcAft>
                <a:spcPts val="0"/>
              </a:spcAft>
              <a:buSzPts val="1900"/>
              <a:buChar char="○"/>
              <a:defRPr/>
            </a:lvl8pPr>
            <a:lvl9pPr marL="4114800" lvl="8" indent="-349250" algn="ctr" rtl="0">
              <a:spcBef>
                <a:spcPts val="0"/>
              </a:spcBef>
              <a:spcAft>
                <a:spcPts val="0"/>
              </a:spcAft>
              <a:buSzPts val="1900"/>
              <a:buChar char="■"/>
              <a:defRPr/>
            </a:lvl9pPr>
          </a:lstStyle>
          <a:p>
            <a:endParaRPr/>
          </a:p>
        </p:txBody>
      </p:sp>
      <p:sp>
        <p:nvSpPr>
          <p:cNvPr id="122" name="Google Shape;122;g25866b32ff2_0_3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3"/>
        <p:cNvGrpSpPr/>
        <p:nvPr/>
      </p:nvGrpSpPr>
      <p:grpSpPr>
        <a:xfrm>
          <a:off x="0" y="0"/>
          <a:ext cx="0" cy="0"/>
          <a:chOff x="0" y="0"/>
          <a:chExt cx="0" cy="0"/>
        </a:xfrm>
      </p:grpSpPr>
      <p:sp>
        <p:nvSpPr>
          <p:cNvPr id="124" name="Google Shape;124;g25866b32ff2_0_32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5183188" y="987425"/>
            <a:ext cx="6172200" cy="4873625"/>
          </a:xfrm>
          <a:prstGeom prst="rect">
            <a:avLst/>
          </a:prstGeom>
          <a:noFill/>
          <a:ln>
            <a:noFill/>
          </a:ln>
        </p:spPr>
      </p:sp>
      <p:sp>
        <p:nvSpPr>
          <p:cNvPr id="64" name="Google Shape;64;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0"/>
        <p:cNvGrpSpPr/>
        <p:nvPr/>
      </p:nvGrpSpPr>
      <p:grpSpPr>
        <a:xfrm>
          <a:off x="0" y="0"/>
          <a:ext cx="0" cy="0"/>
          <a:chOff x="0" y="0"/>
          <a:chExt cx="0" cy="0"/>
        </a:xfrm>
      </p:grpSpPr>
      <p:sp>
        <p:nvSpPr>
          <p:cNvPr id="81" name="Google Shape;81;g25866b32ff2_0_28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82" name="Google Shape;82;g25866b32ff2_0_28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0"/>
              </a:spcBef>
              <a:spcAft>
                <a:spcPts val="0"/>
              </a:spcAft>
              <a:buClr>
                <a:schemeClr val="dk2"/>
              </a:buClr>
              <a:buSzPts val="1900"/>
              <a:buChar char="○"/>
              <a:defRPr sz="1900">
                <a:solidFill>
                  <a:schemeClr val="dk2"/>
                </a:solidFill>
              </a:defRPr>
            </a:lvl2pPr>
            <a:lvl3pPr marL="1371600" lvl="2" indent="-349250" rtl="0">
              <a:lnSpc>
                <a:spcPct val="115000"/>
              </a:lnSpc>
              <a:spcBef>
                <a:spcPts val="0"/>
              </a:spcBef>
              <a:spcAft>
                <a:spcPts val="0"/>
              </a:spcAft>
              <a:buClr>
                <a:schemeClr val="dk2"/>
              </a:buClr>
              <a:buSzPts val="1900"/>
              <a:buChar char="■"/>
              <a:defRPr sz="1900">
                <a:solidFill>
                  <a:schemeClr val="dk2"/>
                </a:solidFill>
              </a:defRPr>
            </a:lvl3pPr>
            <a:lvl4pPr marL="1828800" lvl="3" indent="-349250" rtl="0">
              <a:lnSpc>
                <a:spcPct val="115000"/>
              </a:lnSpc>
              <a:spcBef>
                <a:spcPts val="0"/>
              </a:spcBef>
              <a:spcAft>
                <a:spcPts val="0"/>
              </a:spcAft>
              <a:buClr>
                <a:schemeClr val="dk2"/>
              </a:buClr>
              <a:buSzPts val="1900"/>
              <a:buChar char="●"/>
              <a:defRPr sz="1900">
                <a:solidFill>
                  <a:schemeClr val="dk2"/>
                </a:solidFill>
              </a:defRPr>
            </a:lvl4pPr>
            <a:lvl5pPr marL="2286000" lvl="4" indent="-349250" rtl="0">
              <a:lnSpc>
                <a:spcPct val="115000"/>
              </a:lnSpc>
              <a:spcBef>
                <a:spcPts val="0"/>
              </a:spcBef>
              <a:spcAft>
                <a:spcPts val="0"/>
              </a:spcAft>
              <a:buClr>
                <a:schemeClr val="dk2"/>
              </a:buClr>
              <a:buSzPts val="1900"/>
              <a:buChar char="○"/>
              <a:defRPr sz="1900">
                <a:solidFill>
                  <a:schemeClr val="dk2"/>
                </a:solidFill>
              </a:defRPr>
            </a:lvl5pPr>
            <a:lvl6pPr marL="2743200" lvl="5" indent="-349250" rtl="0">
              <a:lnSpc>
                <a:spcPct val="115000"/>
              </a:lnSpc>
              <a:spcBef>
                <a:spcPts val="0"/>
              </a:spcBef>
              <a:spcAft>
                <a:spcPts val="0"/>
              </a:spcAft>
              <a:buClr>
                <a:schemeClr val="dk2"/>
              </a:buClr>
              <a:buSzPts val="1900"/>
              <a:buChar char="■"/>
              <a:defRPr sz="1900">
                <a:solidFill>
                  <a:schemeClr val="dk2"/>
                </a:solidFill>
              </a:defRPr>
            </a:lvl6pPr>
            <a:lvl7pPr marL="3200400" lvl="6" indent="-349250" rtl="0">
              <a:lnSpc>
                <a:spcPct val="115000"/>
              </a:lnSpc>
              <a:spcBef>
                <a:spcPts val="0"/>
              </a:spcBef>
              <a:spcAft>
                <a:spcPts val="0"/>
              </a:spcAft>
              <a:buClr>
                <a:schemeClr val="dk2"/>
              </a:buClr>
              <a:buSzPts val="1900"/>
              <a:buChar char="●"/>
              <a:defRPr sz="1900">
                <a:solidFill>
                  <a:schemeClr val="dk2"/>
                </a:solidFill>
              </a:defRPr>
            </a:lvl7pPr>
            <a:lvl8pPr marL="3657600" lvl="7" indent="-349250" rtl="0">
              <a:lnSpc>
                <a:spcPct val="115000"/>
              </a:lnSpc>
              <a:spcBef>
                <a:spcPts val="0"/>
              </a:spcBef>
              <a:spcAft>
                <a:spcPts val="0"/>
              </a:spcAft>
              <a:buClr>
                <a:schemeClr val="dk2"/>
              </a:buClr>
              <a:buSzPts val="1900"/>
              <a:buChar char="○"/>
              <a:defRPr sz="1900">
                <a:solidFill>
                  <a:schemeClr val="dk2"/>
                </a:solidFill>
              </a:defRPr>
            </a:lvl8pPr>
            <a:lvl9pPr marL="4114800" lvl="8" indent="-349250" rtl="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3" name="Google Shape;83;g25866b32ff2_0_28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docs.google.com/document/d/1Sfdx8QvlROfSEr20uGCfi8X1okqa4CV3/edit?usp=drive_link&amp;ouid=114970234259601181200&amp;rtpof=true&amp;sd=true" TargetMode="External"/><Relationship Id="rId3" Type="http://schemas.openxmlformats.org/officeDocument/2006/relationships/image" Target="../media/image1.png"/><Relationship Id="rId7" Type="http://schemas.openxmlformats.org/officeDocument/2006/relationships/hyperlink" Target="https://docs.google.com/document/d/1ArdYvXHh1IXp0Zf7LqXwMlZNIChw4l2qHIx9RG-CKhc/edit?usp=sharing"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hyperlink" Target="https://docs.google.com/document/d/1NwdLeYnkNiUJ8F50x78I0UrG4hDeUe-w/edit?usp=drive_link&amp;ouid=111797885338503352161&amp;rtpof=true&amp;sd=true" TargetMode="External"/><Relationship Id="rId5" Type="http://schemas.openxmlformats.org/officeDocument/2006/relationships/hyperlink" Target="https://docs.google.com/document/d/1xGZMBDCT1w4R70JGRrywqSwfvca8MP8VXGPZljRSbD4/edit?usp=sharing" TargetMode="External"/><Relationship Id="rId10" Type="http://schemas.openxmlformats.org/officeDocument/2006/relationships/hyperlink" Target="https://docs.google.com/document/d/14Ik9LB33lvw8gZZaH58p_mZX0yg6Vd8R/edit?usp=drive_link&amp;ouid=111797885338503352161&amp;rtpof=true&amp;sd=true" TargetMode="External"/><Relationship Id="rId4" Type="http://schemas.openxmlformats.org/officeDocument/2006/relationships/hyperlink" Target="https://docs.google.com/document/d/1AUGUAc0A554LkDljPxhGHF7pQLocawM5/edit?usp=drive_link&amp;ouid=111797885338503352161&amp;rtpof=true&amp;sd=true" TargetMode="External"/><Relationship Id="rId9" Type="http://schemas.openxmlformats.org/officeDocument/2006/relationships/hyperlink" Target="https://docs.google.com/document/d/1gxT62qrI7yyXEhfNaOxRkN-D0VfnA-Q6/edit?usp=sharing&amp;ouid=106860310875209437680&amp;rtpof=true&amp;sd=tru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docs.google.com/document/d/1HN3iPYaLDvDfTQrR3pgyGh9FOK2HVrg-/edit?usp=sharing&amp;ouid=111225471670782295868&amp;rtpof=true&amp;sd=true" TargetMode="External"/><Relationship Id="rId3" Type="http://schemas.openxmlformats.org/officeDocument/2006/relationships/image" Target="../media/image1.png"/><Relationship Id="rId7" Type="http://schemas.openxmlformats.org/officeDocument/2006/relationships/hyperlink" Target="https://docs.google.com/document/d/1eFyWcR4wO4VuoXQZrYsrxJpaE1_6aeXW/edit?usp=sharing&amp;ouid=106860310875209437680&amp;rtpof=true&amp;sd=true"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docs.google.com/document/d/1fUEKO6o9Ltp4JhwSL-9EWTKQ1EfWtVIMyxTKe0QDVc4/edit?usp=sharing" TargetMode="External"/><Relationship Id="rId5" Type="http://schemas.openxmlformats.org/officeDocument/2006/relationships/hyperlink" Target="https://docs.google.com/document/d/1DB1MZkzkCVLMdvB1OFW7hFvTwKW8D5_R/edit?usp=drive_link&amp;ouid=113783794580604210323&amp;rtpof=true&amp;sd=true" TargetMode="External"/><Relationship Id="rId10" Type="http://schemas.openxmlformats.org/officeDocument/2006/relationships/hyperlink" Target="https://docs.google.com/document/d/1L7TqtbUAgE1C0HGpPXSYI9aBeazjW9GaH4Bc-YzUkq8/edit?usp=sharing" TargetMode="External"/><Relationship Id="rId4" Type="http://schemas.openxmlformats.org/officeDocument/2006/relationships/hyperlink" Target="https://docs.google.com/document/d/14Ik9LB33lvw8gZZaH58p_mZX0yg6Vd8R/edit?usp=drive_link&amp;ouid=111797885338503352161&amp;rtpof=true&amp;sd=true" TargetMode="External"/><Relationship Id="rId9" Type="http://schemas.openxmlformats.org/officeDocument/2006/relationships/hyperlink" Target="https://docs.google.com/document/d/1wEI3iR4dqoIhUOgkegJQV43FMocIT17r/edit?usp=drive_link&amp;ouid=111797885338503352161&amp;rtpof=true&amp;sd=tru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mathworks.com/discovery/rnn.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
          <p:cNvSpPr txBox="1">
            <a:spLocks noGrp="1"/>
          </p:cNvSpPr>
          <p:nvPr>
            <p:ph type="ctrTitle"/>
          </p:nvPr>
        </p:nvSpPr>
        <p:spPr>
          <a:xfrm>
            <a:off x="1524000" y="614149"/>
            <a:ext cx="9144000" cy="5036100"/>
          </a:xfrm>
          <a:prstGeom prst="rect">
            <a:avLst/>
          </a:prstGeom>
          <a:noFill/>
          <a:ln>
            <a:noFill/>
          </a:ln>
        </p:spPr>
        <p:txBody>
          <a:bodyPr spcFirstLastPara="1" wrap="square" lIns="91425" tIns="45700" rIns="91425" bIns="45700" anchor="b" anchorCtr="0">
            <a:normAutofit/>
          </a:bodyPr>
          <a:lstStyle/>
          <a:p>
            <a:pPr marL="0" lvl="0" indent="0" algn="ctr" rtl="0">
              <a:lnSpc>
                <a:spcPct val="130000"/>
              </a:lnSpc>
              <a:spcBef>
                <a:spcPts val="0"/>
              </a:spcBef>
              <a:spcAft>
                <a:spcPts val="0"/>
              </a:spcAft>
              <a:buClr>
                <a:schemeClr val="dk1"/>
              </a:buClr>
              <a:buSzPts val="1300"/>
              <a:buFont typeface="Arial"/>
              <a:buNone/>
            </a:pPr>
            <a:r>
              <a:rPr lang="en-US" sz="4000" b="1">
                <a:latin typeface="Montserrat"/>
                <a:ea typeface="Montserrat"/>
                <a:cs typeface="Montserrat"/>
                <a:sym typeface="Montserrat"/>
              </a:rPr>
              <a:t>Vivekanand Education Society’s Institute of Technology</a:t>
            </a:r>
            <a:endParaRPr sz="4000" b="1">
              <a:latin typeface="Montserrat"/>
              <a:ea typeface="Montserrat"/>
              <a:cs typeface="Montserrat"/>
              <a:sym typeface="Montserrat"/>
            </a:endParaRPr>
          </a:p>
          <a:p>
            <a:pPr marL="0" lvl="0" indent="0" algn="ctr" rtl="0">
              <a:lnSpc>
                <a:spcPct val="130000"/>
              </a:lnSpc>
              <a:spcBef>
                <a:spcPts val="0"/>
              </a:spcBef>
              <a:spcAft>
                <a:spcPts val="0"/>
              </a:spcAft>
              <a:buClr>
                <a:schemeClr val="dk1"/>
              </a:buClr>
              <a:buSzPts val="1300"/>
              <a:buFont typeface="Arial"/>
              <a:buNone/>
            </a:pPr>
            <a:endParaRPr sz="3300" b="1">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6000"/>
              <a:buFont typeface="Calibri"/>
              <a:buNone/>
            </a:pPr>
            <a:r>
              <a:rPr lang="en-US" sz="5300"/>
              <a:t>Department of IT</a:t>
            </a:r>
            <a:endParaRPr sz="5300"/>
          </a:p>
          <a:p>
            <a:pPr marL="0" lvl="0" indent="0" algn="ctr" rtl="0">
              <a:lnSpc>
                <a:spcPct val="90000"/>
              </a:lnSpc>
              <a:spcBef>
                <a:spcPts val="0"/>
              </a:spcBef>
              <a:spcAft>
                <a:spcPts val="0"/>
              </a:spcAft>
              <a:buClr>
                <a:schemeClr val="dk1"/>
              </a:buClr>
              <a:buSzPts val="6000"/>
              <a:buFont typeface="Calibri"/>
              <a:buNone/>
            </a:pPr>
            <a:r>
              <a:rPr lang="en-US" sz="5300"/>
              <a:t>AIDS-2</a:t>
            </a:r>
            <a:endParaRPr sz="5300"/>
          </a:p>
          <a:p>
            <a:pPr marL="0" lvl="0" indent="0" algn="ctr" rtl="0">
              <a:lnSpc>
                <a:spcPct val="90000"/>
              </a:lnSpc>
              <a:spcBef>
                <a:spcPts val="0"/>
              </a:spcBef>
              <a:spcAft>
                <a:spcPts val="0"/>
              </a:spcAft>
              <a:buClr>
                <a:schemeClr val="dk1"/>
              </a:buClr>
              <a:buSzPts val="6000"/>
              <a:buFont typeface="Calibri"/>
              <a:buNone/>
            </a:pPr>
            <a:r>
              <a:rPr lang="en-US" sz="5300"/>
              <a:t>BE-SEM VII</a:t>
            </a:r>
            <a:endParaRPr sz="5300"/>
          </a:p>
        </p:txBody>
      </p:sp>
      <p:sp>
        <p:nvSpPr>
          <p:cNvPr id="130" name="Google Shape;130;p1"/>
          <p:cNvSpPr txBox="1">
            <a:spLocks noGrp="1"/>
          </p:cNvSpPr>
          <p:nvPr>
            <p:ph type="subTitle" idx="1"/>
          </p:nvPr>
        </p:nvSpPr>
        <p:spPr>
          <a:xfrm>
            <a:off x="1313000" y="2989375"/>
            <a:ext cx="9144000" cy="2110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Properties of Search Algorithms:</a:t>
            </a:r>
            <a:br>
              <a:rPr lang="en-US"/>
            </a:br>
            <a:endParaRPr/>
          </a:p>
        </p:txBody>
      </p:sp>
      <p:sp>
        <p:nvSpPr>
          <p:cNvPr id="192" name="Google Shape;19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1&gt; </a:t>
            </a:r>
            <a:r>
              <a:rPr lang="en-US" b="1"/>
              <a:t>Completeness:</a:t>
            </a:r>
            <a:r>
              <a:rPr lang="en-US"/>
              <a:t> A search algorithm is said to be complete if it guarantees to return a solution if at least any solution exists for any random input.</a:t>
            </a:r>
            <a:endParaRPr/>
          </a:p>
          <a:p>
            <a:pPr marL="0" lvl="0" indent="0" algn="l" rtl="0">
              <a:lnSpc>
                <a:spcPct val="90000"/>
              </a:lnSpc>
              <a:spcBef>
                <a:spcPts val="1000"/>
              </a:spcBef>
              <a:spcAft>
                <a:spcPts val="0"/>
              </a:spcAft>
              <a:buClr>
                <a:schemeClr val="dk1"/>
              </a:buClr>
              <a:buSzPts val="2800"/>
              <a:buNone/>
            </a:pPr>
            <a:r>
              <a:rPr lang="en-US"/>
              <a:t>2&gt; </a:t>
            </a:r>
            <a:r>
              <a:rPr lang="en-US" b="1"/>
              <a:t>Optimality:</a:t>
            </a:r>
            <a:r>
              <a:rPr lang="en-US"/>
              <a:t> If a solution found for an algorithm is guaranteed to be the best solution (lowest path cost) among all other solutions, then such a solution for is said to be an optimal solution.</a:t>
            </a:r>
            <a:endParaRPr/>
          </a:p>
          <a:p>
            <a:pPr marL="0" lvl="0" indent="0" algn="l" rtl="0">
              <a:lnSpc>
                <a:spcPct val="90000"/>
              </a:lnSpc>
              <a:spcBef>
                <a:spcPts val="1000"/>
              </a:spcBef>
              <a:spcAft>
                <a:spcPts val="0"/>
              </a:spcAft>
              <a:buClr>
                <a:schemeClr val="dk1"/>
              </a:buClr>
              <a:buSzPts val="2800"/>
              <a:buNone/>
            </a:pPr>
            <a:r>
              <a:rPr lang="en-US"/>
              <a:t>3&gt; </a:t>
            </a:r>
            <a:r>
              <a:rPr lang="en-US" b="1"/>
              <a:t>Time Complexity:</a:t>
            </a:r>
            <a:r>
              <a:rPr lang="en-US"/>
              <a:t> Time complexity is a measure of time for an algorithm to complete its task.</a:t>
            </a:r>
            <a:endParaRPr/>
          </a:p>
          <a:p>
            <a:pPr marL="0" lvl="0" indent="0" algn="l" rtl="0">
              <a:lnSpc>
                <a:spcPct val="90000"/>
              </a:lnSpc>
              <a:spcBef>
                <a:spcPts val="1000"/>
              </a:spcBef>
              <a:spcAft>
                <a:spcPts val="0"/>
              </a:spcAft>
              <a:buClr>
                <a:schemeClr val="dk1"/>
              </a:buClr>
              <a:buSzPts val="2800"/>
              <a:buNone/>
            </a:pPr>
            <a:r>
              <a:rPr lang="en-US"/>
              <a:t>4&gt;</a:t>
            </a:r>
            <a:r>
              <a:rPr lang="en-US" b="1"/>
              <a:t>Space Complexity:</a:t>
            </a:r>
            <a:r>
              <a:rPr lang="en-US"/>
              <a:t> It is the maximum storage space required at any point during the search, as the complexity of the problem</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Types of search algorithms</a:t>
            </a:r>
            <a:br>
              <a:rPr lang="en-US"/>
            </a:br>
            <a:endParaRPr/>
          </a:p>
        </p:txBody>
      </p:sp>
      <p:sp>
        <p:nvSpPr>
          <p:cNvPr id="198" name="Google Shape;198;p6"/>
          <p:cNvSpPr txBox="1">
            <a:spLocks noGrp="1"/>
          </p:cNvSpPr>
          <p:nvPr>
            <p:ph type="body" idx="1"/>
          </p:nvPr>
        </p:nvSpPr>
        <p:spPr>
          <a:xfrm>
            <a:off x="838200" y="1269250"/>
            <a:ext cx="10515600" cy="5384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300"/>
              <a:buNone/>
            </a:pPr>
            <a:r>
              <a:rPr lang="en-US" sz="2200" b="1"/>
              <a:t>Based on the search problems we can classify the search algorithms into uninformed (Blind search) search and informed search (Heuristic search) algorithms.</a:t>
            </a:r>
            <a:endParaRPr sz="2200"/>
          </a:p>
          <a:p>
            <a:pPr marL="0" lvl="0" indent="0" algn="l" rtl="0">
              <a:lnSpc>
                <a:spcPct val="90000"/>
              </a:lnSpc>
              <a:spcBef>
                <a:spcPts val="1000"/>
              </a:spcBef>
              <a:spcAft>
                <a:spcPts val="0"/>
              </a:spcAft>
              <a:buClr>
                <a:schemeClr val="dk1"/>
              </a:buClr>
              <a:buSzPts val="1300"/>
              <a:buNone/>
            </a:pPr>
            <a:endParaRPr sz="1300" b="1"/>
          </a:p>
          <a:p>
            <a:pPr marL="0" lvl="0" indent="0" algn="l" rtl="0">
              <a:lnSpc>
                <a:spcPct val="90000"/>
              </a:lnSpc>
              <a:spcBef>
                <a:spcPts val="1000"/>
              </a:spcBef>
              <a:spcAft>
                <a:spcPts val="0"/>
              </a:spcAft>
              <a:buClr>
                <a:schemeClr val="dk1"/>
              </a:buClr>
              <a:buSzPts val="1300"/>
              <a:buNone/>
            </a:pPr>
            <a:endParaRPr sz="1300"/>
          </a:p>
        </p:txBody>
      </p:sp>
      <p:pic>
        <p:nvPicPr>
          <p:cNvPr id="199" name="Google Shape;199;p6"/>
          <p:cNvPicPr preferRelativeResize="0"/>
          <p:nvPr/>
        </p:nvPicPr>
        <p:blipFill rotWithShape="1">
          <a:blip r:embed="rId3">
            <a:alphaModFix/>
          </a:blip>
          <a:srcRect/>
          <a:stretch/>
        </p:blipFill>
        <p:spPr>
          <a:xfrm>
            <a:off x="3123785" y="1959429"/>
            <a:ext cx="5944430" cy="43629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800"/>
              <a:buFont typeface="Arial"/>
              <a:buNone/>
            </a:pPr>
            <a:r>
              <a:rPr lang="en-US" sz="4000" b="1"/>
              <a:t>Uninformed/Blind Search</a:t>
            </a:r>
            <a:endParaRPr sz="4000" b="1"/>
          </a:p>
        </p:txBody>
      </p:sp>
      <p:sp>
        <p:nvSpPr>
          <p:cNvPr id="205" name="Google Shape;205;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Uninformed/Blind Search:- </a:t>
            </a:r>
            <a:endParaRPr/>
          </a:p>
          <a:p>
            <a:pPr marL="0" lvl="0" indent="0" algn="l" rtl="0">
              <a:lnSpc>
                <a:spcPct val="90000"/>
              </a:lnSpc>
              <a:spcBef>
                <a:spcPts val="1000"/>
              </a:spcBef>
              <a:spcAft>
                <a:spcPts val="0"/>
              </a:spcAft>
              <a:buClr>
                <a:schemeClr val="dk1"/>
              </a:buClr>
              <a:buSzPts val="2800"/>
              <a:buNone/>
            </a:pPr>
            <a:r>
              <a:rPr lang="en-US"/>
              <a:t>1)The uninformed search does not contain any domain knowledge</a:t>
            </a:r>
            <a:endParaRPr/>
          </a:p>
          <a:p>
            <a:pPr marL="0" lvl="0" indent="0" algn="l" rtl="0">
              <a:lnSpc>
                <a:spcPct val="90000"/>
              </a:lnSpc>
              <a:spcBef>
                <a:spcPts val="1000"/>
              </a:spcBef>
              <a:spcAft>
                <a:spcPts val="0"/>
              </a:spcAft>
              <a:buClr>
                <a:schemeClr val="dk1"/>
              </a:buClr>
              <a:buSzPts val="2800"/>
              <a:buNone/>
            </a:pPr>
            <a:r>
              <a:rPr lang="en-US"/>
              <a:t>2) It operates in a brute-force way </a:t>
            </a:r>
            <a:endParaRPr/>
          </a:p>
          <a:p>
            <a:pPr marL="228600" lvl="0" indent="-228600" algn="l" rtl="0">
              <a:lnSpc>
                <a:spcPct val="90000"/>
              </a:lnSpc>
              <a:spcBef>
                <a:spcPts val="1000"/>
              </a:spcBef>
              <a:spcAft>
                <a:spcPts val="0"/>
              </a:spcAft>
              <a:buClr>
                <a:schemeClr val="dk1"/>
              </a:buClr>
              <a:buSzPts val="2800"/>
              <a:buChar char="•"/>
            </a:pPr>
            <a:r>
              <a:rPr lang="en-US" b="1"/>
              <a:t>It can be divided into five main types:</a:t>
            </a:r>
            <a:endParaRPr/>
          </a:p>
          <a:p>
            <a:pPr marL="228600" lvl="0" indent="-228600" algn="l" rtl="0">
              <a:lnSpc>
                <a:spcPct val="90000"/>
              </a:lnSpc>
              <a:spcBef>
                <a:spcPts val="1000"/>
              </a:spcBef>
              <a:spcAft>
                <a:spcPts val="0"/>
              </a:spcAft>
              <a:buClr>
                <a:schemeClr val="dk1"/>
              </a:buClr>
              <a:buSzPts val="2800"/>
              <a:buChar char="•"/>
            </a:pPr>
            <a:r>
              <a:rPr lang="en-US"/>
              <a:t>Breadth-first search</a:t>
            </a:r>
            <a:endParaRPr/>
          </a:p>
          <a:p>
            <a:pPr marL="228600" lvl="0" indent="-228600" algn="l" rtl="0">
              <a:lnSpc>
                <a:spcPct val="90000"/>
              </a:lnSpc>
              <a:spcBef>
                <a:spcPts val="1000"/>
              </a:spcBef>
              <a:spcAft>
                <a:spcPts val="0"/>
              </a:spcAft>
              <a:buClr>
                <a:schemeClr val="dk1"/>
              </a:buClr>
              <a:buSzPts val="2800"/>
              <a:buChar char="•"/>
            </a:pPr>
            <a:r>
              <a:rPr lang="en-US"/>
              <a:t>Uniform cost search</a:t>
            </a:r>
            <a:endParaRPr/>
          </a:p>
          <a:p>
            <a:pPr marL="228600" lvl="0" indent="-228600" algn="l" rtl="0">
              <a:lnSpc>
                <a:spcPct val="90000"/>
              </a:lnSpc>
              <a:spcBef>
                <a:spcPts val="1000"/>
              </a:spcBef>
              <a:spcAft>
                <a:spcPts val="0"/>
              </a:spcAft>
              <a:buClr>
                <a:schemeClr val="dk1"/>
              </a:buClr>
              <a:buSzPts val="2800"/>
              <a:buChar char="•"/>
            </a:pPr>
            <a:r>
              <a:rPr lang="en-US"/>
              <a:t>Depth-first search</a:t>
            </a:r>
            <a:endParaRPr/>
          </a:p>
          <a:p>
            <a:pPr marL="228600" lvl="0" indent="-228600" algn="l" rtl="0">
              <a:lnSpc>
                <a:spcPct val="90000"/>
              </a:lnSpc>
              <a:spcBef>
                <a:spcPts val="1000"/>
              </a:spcBef>
              <a:spcAft>
                <a:spcPts val="0"/>
              </a:spcAft>
              <a:buClr>
                <a:schemeClr val="dk1"/>
              </a:buClr>
              <a:buSzPts val="2800"/>
              <a:buChar char="•"/>
            </a:pPr>
            <a:r>
              <a:rPr lang="en-US"/>
              <a:t>Iterative deepening depth-first search</a:t>
            </a:r>
            <a:endParaRPr/>
          </a:p>
          <a:p>
            <a:pPr marL="228600" lvl="0" indent="-228600" algn="l" rtl="0">
              <a:lnSpc>
                <a:spcPct val="90000"/>
              </a:lnSpc>
              <a:spcBef>
                <a:spcPts val="1000"/>
              </a:spcBef>
              <a:spcAft>
                <a:spcPts val="0"/>
              </a:spcAft>
              <a:buClr>
                <a:schemeClr val="dk1"/>
              </a:buClr>
              <a:buSzPts val="2800"/>
              <a:buChar char="•"/>
            </a:pPr>
            <a:r>
              <a:rPr lang="en-US"/>
              <a:t>Bidirectional Search</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800"/>
              <a:buFont typeface="Arial"/>
              <a:buNone/>
            </a:pPr>
            <a:r>
              <a:rPr lang="en-US" sz="4000" b="1"/>
              <a:t>Informed Search</a:t>
            </a:r>
            <a:endParaRPr sz="4000"/>
          </a:p>
        </p:txBody>
      </p:sp>
      <p:sp>
        <p:nvSpPr>
          <p:cNvPr id="211" name="Google Shape;2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b="1"/>
              <a:t>Informed Search</a:t>
            </a:r>
            <a:endParaRPr/>
          </a:p>
          <a:p>
            <a:pPr marL="0" lvl="0" indent="0" algn="l" rtl="0">
              <a:lnSpc>
                <a:spcPct val="90000"/>
              </a:lnSpc>
              <a:spcBef>
                <a:spcPts val="1000"/>
              </a:spcBef>
              <a:spcAft>
                <a:spcPts val="0"/>
              </a:spcAft>
              <a:buClr>
                <a:schemeClr val="dk1"/>
              </a:buClr>
              <a:buSzPts val="2800"/>
              <a:buNone/>
            </a:pPr>
            <a:r>
              <a:rPr lang="en-US"/>
              <a:t>Informed search algorithms use domain knowledge</a:t>
            </a:r>
            <a:endParaRPr/>
          </a:p>
          <a:p>
            <a:pPr marL="0" lvl="0" indent="0" algn="l" rtl="0">
              <a:lnSpc>
                <a:spcPct val="90000"/>
              </a:lnSpc>
              <a:spcBef>
                <a:spcPts val="1000"/>
              </a:spcBef>
              <a:spcAft>
                <a:spcPts val="0"/>
              </a:spcAft>
              <a:buClr>
                <a:schemeClr val="dk1"/>
              </a:buClr>
              <a:buSzPts val="2800"/>
              <a:buNone/>
            </a:pPr>
            <a:r>
              <a:rPr lang="en-US"/>
              <a:t>In an informed search, problem information is available which can guide the search.</a:t>
            </a:r>
            <a:endParaRPr/>
          </a:p>
          <a:p>
            <a:pPr marL="0" lvl="0" indent="0" algn="l" rtl="0">
              <a:lnSpc>
                <a:spcPct val="90000"/>
              </a:lnSpc>
              <a:spcBef>
                <a:spcPts val="1000"/>
              </a:spcBef>
              <a:spcAft>
                <a:spcPts val="0"/>
              </a:spcAft>
              <a:buClr>
                <a:schemeClr val="dk1"/>
              </a:buClr>
              <a:buSzPts val="2800"/>
              <a:buNone/>
            </a:pPr>
            <a:r>
              <a:rPr lang="en-US"/>
              <a:t>Informed search strategies can find a solution more efficiently than an uninformed search strategy</a:t>
            </a:r>
            <a:endParaRPr/>
          </a:p>
          <a:p>
            <a:pPr marL="228600" lvl="0" indent="-228600" algn="l" rtl="0">
              <a:lnSpc>
                <a:spcPct val="90000"/>
              </a:lnSpc>
              <a:spcBef>
                <a:spcPts val="1000"/>
              </a:spcBef>
              <a:spcAft>
                <a:spcPts val="0"/>
              </a:spcAft>
              <a:buClr>
                <a:schemeClr val="dk1"/>
              </a:buClr>
              <a:buSzPts val="2800"/>
              <a:buChar char="•"/>
            </a:pPr>
            <a:r>
              <a:rPr lang="en-US"/>
              <a:t>An example of informed search algorithms is a traveling salesman problem.</a:t>
            </a:r>
            <a:endParaRPr/>
          </a:p>
          <a:p>
            <a:pPr marL="228600" lvl="0" indent="-228600" algn="l" rtl="0">
              <a:lnSpc>
                <a:spcPct val="90000"/>
              </a:lnSpc>
              <a:spcBef>
                <a:spcPts val="1000"/>
              </a:spcBef>
              <a:spcAft>
                <a:spcPts val="0"/>
              </a:spcAft>
              <a:buClr>
                <a:schemeClr val="dk1"/>
              </a:buClr>
              <a:buSzPts val="2800"/>
              <a:buChar char="•"/>
            </a:pPr>
            <a:r>
              <a:rPr lang="en-US"/>
              <a:t>Greedy Search</a:t>
            </a:r>
            <a:endParaRPr/>
          </a:p>
          <a:p>
            <a:pPr marL="228600" lvl="0" indent="-228600" algn="l" rtl="0">
              <a:lnSpc>
                <a:spcPct val="90000"/>
              </a:lnSpc>
              <a:spcBef>
                <a:spcPts val="1000"/>
              </a:spcBef>
              <a:spcAft>
                <a:spcPts val="0"/>
              </a:spcAft>
              <a:buClr>
                <a:schemeClr val="dk1"/>
              </a:buClr>
              <a:buSzPts val="2800"/>
              <a:buChar char="•"/>
            </a:pPr>
            <a:r>
              <a:rPr lang="en-US"/>
              <a:t>A* Search</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e4c6639ba4_0_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          </a:t>
            </a:r>
            <a:r>
              <a:rPr lang="en-US" b="1"/>
              <a:t>       Uncertainty in AI….????</a:t>
            </a:r>
            <a:endParaRPr b="1"/>
          </a:p>
        </p:txBody>
      </p:sp>
      <p:sp>
        <p:nvSpPr>
          <p:cNvPr id="217" name="Google Shape;217;g1e4c6639ba4_0_4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sz="4400"/>
          </a:p>
          <a:p>
            <a:pPr marL="0" lvl="0" indent="0" algn="l" rtl="0">
              <a:spcBef>
                <a:spcPts val="0"/>
              </a:spcBef>
              <a:spcAft>
                <a:spcPts val="0"/>
              </a:spcAft>
              <a:buClr>
                <a:schemeClr val="dk1"/>
              </a:buClr>
              <a:buSzPts val="1100"/>
              <a:buFont typeface="Arial"/>
              <a:buNone/>
            </a:pPr>
            <a:endParaRPr sz="4400"/>
          </a:p>
        </p:txBody>
      </p:sp>
      <p:pic>
        <p:nvPicPr>
          <p:cNvPr id="218" name="Google Shape;218;g1e4c6639ba4_0_46"/>
          <p:cNvPicPr preferRelativeResize="0"/>
          <p:nvPr/>
        </p:nvPicPr>
        <p:blipFill>
          <a:blip r:embed="rId3">
            <a:alphaModFix/>
          </a:blip>
          <a:stretch>
            <a:fillRect/>
          </a:stretch>
        </p:blipFill>
        <p:spPr>
          <a:xfrm>
            <a:off x="4741100" y="3232375"/>
            <a:ext cx="2886676" cy="2730275"/>
          </a:xfrm>
          <a:prstGeom prst="rect">
            <a:avLst/>
          </a:prstGeom>
          <a:noFill/>
          <a:ln>
            <a:noFill/>
          </a:ln>
        </p:spPr>
      </p:pic>
      <p:pic>
        <p:nvPicPr>
          <p:cNvPr id="219" name="Google Shape;219;g1e4c6639ba4_0_46"/>
          <p:cNvPicPr preferRelativeResize="0"/>
          <p:nvPr/>
        </p:nvPicPr>
        <p:blipFill>
          <a:blip r:embed="rId4">
            <a:alphaModFix/>
          </a:blip>
          <a:stretch>
            <a:fillRect/>
          </a:stretch>
        </p:blipFill>
        <p:spPr>
          <a:xfrm>
            <a:off x="8152625" y="3232375"/>
            <a:ext cx="3341525" cy="2571750"/>
          </a:xfrm>
          <a:prstGeom prst="rect">
            <a:avLst/>
          </a:prstGeom>
          <a:noFill/>
          <a:ln>
            <a:noFill/>
          </a:ln>
        </p:spPr>
      </p:pic>
      <p:pic>
        <p:nvPicPr>
          <p:cNvPr id="220" name="Google Shape;220;g1e4c6639ba4_0_46"/>
          <p:cNvPicPr preferRelativeResize="0"/>
          <p:nvPr/>
        </p:nvPicPr>
        <p:blipFill>
          <a:blip r:embed="rId5">
            <a:alphaModFix/>
          </a:blip>
          <a:stretch>
            <a:fillRect/>
          </a:stretch>
        </p:blipFill>
        <p:spPr>
          <a:xfrm>
            <a:off x="993300" y="3232375"/>
            <a:ext cx="3257952" cy="2855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1050" b="1">
                <a:solidFill>
                  <a:srgbClr val="4D5156"/>
                </a:solidFill>
                <a:highlight>
                  <a:srgbClr val="FFFFFF"/>
                </a:highlight>
                <a:latin typeface="Arial"/>
                <a:ea typeface="Arial"/>
                <a:cs typeface="Arial"/>
                <a:sym typeface="Arial"/>
              </a:rPr>
              <a:t> </a:t>
            </a:r>
            <a:r>
              <a:rPr lang="en-US" sz="3000" b="1">
                <a:solidFill>
                  <a:srgbClr val="4D5156"/>
                </a:solidFill>
                <a:highlight>
                  <a:srgbClr val="FFFFFF"/>
                </a:highlight>
                <a:latin typeface="Arial"/>
                <a:ea typeface="Arial"/>
                <a:cs typeface="Arial"/>
                <a:sym typeface="Arial"/>
              </a:rPr>
              <a:t>Bayes Theorem :-</a:t>
            </a:r>
            <a:r>
              <a:rPr lang="en-US" sz="3000">
                <a:solidFill>
                  <a:srgbClr val="4D5156"/>
                </a:solidFill>
                <a:highlight>
                  <a:srgbClr val="FFFFFF"/>
                </a:highlight>
                <a:latin typeface="Arial"/>
                <a:ea typeface="Arial"/>
                <a:cs typeface="Arial"/>
                <a:sym typeface="Arial"/>
              </a:rPr>
              <a:t> </a:t>
            </a:r>
            <a:r>
              <a:rPr lang="en-US" sz="3000">
                <a:solidFill>
                  <a:srgbClr val="5F6368"/>
                </a:solidFill>
                <a:highlight>
                  <a:srgbClr val="FFFFFF"/>
                </a:highlight>
                <a:latin typeface="Arial"/>
                <a:ea typeface="Arial"/>
                <a:cs typeface="Arial"/>
                <a:sym typeface="Arial"/>
              </a:rPr>
              <a:t>describes the probability of an event, based on prior knowledge of conditions</a:t>
            </a:r>
            <a:r>
              <a:rPr lang="en-US" sz="3000">
                <a:solidFill>
                  <a:srgbClr val="4D5156"/>
                </a:solidFill>
                <a:highlight>
                  <a:srgbClr val="FFFFFF"/>
                </a:highlight>
                <a:latin typeface="Arial"/>
                <a:ea typeface="Arial"/>
                <a:cs typeface="Arial"/>
                <a:sym typeface="Arial"/>
              </a:rPr>
              <a:t> ...</a:t>
            </a:r>
            <a:endParaRPr sz="3000"/>
          </a:p>
        </p:txBody>
      </p:sp>
      <p:sp>
        <p:nvSpPr>
          <p:cNvPr id="226" name="Google Shape;226;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27" name="Google Shape;227;p9"/>
          <p:cNvPicPr preferRelativeResize="0"/>
          <p:nvPr/>
        </p:nvPicPr>
        <p:blipFill>
          <a:blip r:embed="rId3">
            <a:alphaModFix/>
          </a:blip>
          <a:stretch>
            <a:fillRect/>
          </a:stretch>
        </p:blipFill>
        <p:spPr>
          <a:xfrm>
            <a:off x="2300300" y="2309325"/>
            <a:ext cx="7591425" cy="363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e4c6639ba4_0_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4000" b="1">
                <a:solidFill>
                  <a:srgbClr val="4D5156"/>
                </a:solidFill>
                <a:highlight>
                  <a:srgbClr val="FFFFFF"/>
                </a:highlight>
                <a:latin typeface="Arial"/>
                <a:ea typeface="Arial"/>
                <a:cs typeface="Arial"/>
                <a:sym typeface="Arial"/>
              </a:rPr>
              <a:t> Bayes Theorem</a:t>
            </a:r>
            <a:endParaRPr sz="4000"/>
          </a:p>
        </p:txBody>
      </p:sp>
      <p:sp>
        <p:nvSpPr>
          <p:cNvPr id="233" name="Google Shape;233;g1e4c6639ba4_0_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4" name="Google Shape;234;g1e4c6639ba4_0_21"/>
          <p:cNvPicPr preferRelativeResize="0"/>
          <p:nvPr/>
        </p:nvPicPr>
        <p:blipFill>
          <a:blip r:embed="rId3">
            <a:alphaModFix/>
          </a:blip>
          <a:stretch>
            <a:fillRect/>
          </a:stretch>
        </p:blipFill>
        <p:spPr>
          <a:xfrm>
            <a:off x="2519275" y="2795600"/>
            <a:ext cx="7347850" cy="320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e4c6639ba4_0_27"/>
          <p:cNvSpPr txBox="1">
            <a:spLocks noGrp="1"/>
          </p:cNvSpPr>
          <p:nvPr>
            <p:ph type="title"/>
          </p:nvPr>
        </p:nvSpPr>
        <p:spPr>
          <a:xfrm>
            <a:off x="838200" y="365125"/>
            <a:ext cx="10515600" cy="9654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4000" b="1">
                <a:solidFill>
                  <a:srgbClr val="333333"/>
                </a:solidFill>
                <a:highlight>
                  <a:schemeClr val="lt1"/>
                </a:highlight>
                <a:latin typeface="Roboto"/>
                <a:ea typeface="Roboto"/>
                <a:cs typeface="Roboto"/>
                <a:sym typeface="Roboto"/>
              </a:rPr>
              <a:t>Bayesian network </a:t>
            </a:r>
            <a:endParaRPr sz="4000" b="1"/>
          </a:p>
        </p:txBody>
      </p:sp>
      <p:sp>
        <p:nvSpPr>
          <p:cNvPr id="240" name="Google Shape;240;g1e4c6639ba4_0_27"/>
          <p:cNvSpPr txBox="1">
            <a:spLocks noGrp="1"/>
          </p:cNvSpPr>
          <p:nvPr>
            <p:ph type="body" idx="1"/>
          </p:nvPr>
        </p:nvSpPr>
        <p:spPr>
          <a:xfrm>
            <a:off x="838200" y="1330525"/>
            <a:ext cx="10515600" cy="48465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sz="3100">
                <a:solidFill>
                  <a:srgbClr val="333333"/>
                </a:solidFill>
                <a:highlight>
                  <a:srgbClr val="FFFFFF"/>
                </a:highlight>
                <a:latin typeface="Roboto"/>
                <a:ea typeface="Roboto"/>
                <a:cs typeface="Roboto"/>
                <a:sym typeface="Roboto"/>
              </a:rPr>
              <a:t>"A Bayesian network is a probabilistic graphical model which represents a set of variables and their conditional dependencies using a directed acyclic graph."</a:t>
            </a:r>
            <a:endParaRPr sz="3100">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endParaRPr sz="2000">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r>
              <a:rPr lang="en-US">
                <a:solidFill>
                  <a:srgbClr val="333333"/>
                </a:solidFill>
                <a:highlight>
                  <a:srgbClr val="FFFFFF"/>
                </a:highlight>
                <a:latin typeface="Roboto"/>
                <a:ea typeface="Roboto"/>
                <a:cs typeface="Roboto"/>
                <a:sym typeface="Roboto"/>
              </a:rPr>
              <a:t>It is also called a </a:t>
            </a:r>
            <a:r>
              <a:rPr lang="en-US" b="1">
                <a:solidFill>
                  <a:srgbClr val="333333"/>
                </a:solidFill>
                <a:highlight>
                  <a:srgbClr val="FFFFFF"/>
                </a:highlight>
                <a:latin typeface="Roboto"/>
                <a:ea typeface="Roboto"/>
                <a:cs typeface="Roboto"/>
                <a:sym typeface="Roboto"/>
              </a:rPr>
              <a:t>Bayes network, belief network, decision network</a:t>
            </a:r>
            <a:r>
              <a:rPr lang="en-US">
                <a:solidFill>
                  <a:srgbClr val="333333"/>
                </a:solidFill>
                <a:highlight>
                  <a:srgbClr val="FFFFFF"/>
                </a:highlight>
                <a:latin typeface="Roboto"/>
                <a:ea typeface="Roboto"/>
                <a:cs typeface="Roboto"/>
                <a:sym typeface="Roboto"/>
              </a:rPr>
              <a:t>, or </a:t>
            </a:r>
            <a:r>
              <a:rPr lang="en-US" b="1">
                <a:solidFill>
                  <a:srgbClr val="333333"/>
                </a:solidFill>
                <a:highlight>
                  <a:srgbClr val="FFFFFF"/>
                </a:highlight>
                <a:latin typeface="Roboto"/>
                <a:ea typeface="Roboto"/>
                <a:cs typeface="Roboto"/>
                <a:sym typeface="Roboto"/>
              </a:rPr>
              <a:t>Bayesian model</a:t>
            </a:r>
            <a:endParaRPr b="1">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endParaRPr b="1">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r>
              <a:rPr lang="en-US">
                <a:solidFill>
                  <a:srgbClr val="333333"/>
                </a:solidFill>
                <a:highlight>
                  <a:srgbClr val="FFFFFF"/>
                </a:highlight>
                <a:latin typeface="Roboto"/>
                <a:ea typeface="Roboto"/>
                <a:cs typeface="Roboto"/>
                <a:sym typeface="Roboto"/>
              </a:rPr>
              <a:t>Bayesian networks are probabilistic, because these networks are built from a </a:t>
            </a:r>
            <a:r>
              <a:rPr lang="en-US" b="1">
                <a:solidFill>
                  <a:srgbClr val="333333"/>
                </a:solidFill>
                <a:highlight>
                  <a:srgbClr val="FFFFFF"/>
                </a:highlight>
                <a:latin typeface="Roboto"/>
                <a:ea typeface="Roboto"/>
                <a:cs typeface="Roboto"/>
                <a:sym typeface="Roboto"/>
              </a:rPr>
              <a:t>probability distribution</a:t>
            </a:r>
            <a:r>
              <a:rPr lang="en-US">
                <a:solidFill>
                  <a:srgbClr val="333333"/>
                </a:solidFill>
                <a:highlight>
                  <a:srgbClr val="FFFFFF"/>
                </a:highlight>
                <a:latin typeface="Roboto"/>
                <a:ea typeface="Roboto"/>
                <a:cs typeface="Roboto"/>
                <a:sym typeface="Roboto"/>
              </a:rPr>
              <a:t>, and also use probability theory for prediction and anomaly detection.</a:t>
            </a:r>
            <a:endParaRPr>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endParaRPr>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r>
              <a:rPr lang="en-US">
                <a:solidFill>
                  <a:srgbClr val="333333"/>
                </a:solidFill>
                <a:highlight>
                  <a:srgbClr val="FFFFFF"/>
                </a:highlight>
                <a:latin typeface="Roboto"/>
                <a:ea typeface="Roboto"/>
                <a:cs typeface="Roboto"/>
                <a:sym typeface="Roboto"/>
              </a:rPr>
              <a:t>Bayesian Network can be used for building models from data and experts opinions.</a:t>
            </a:r>
            <a:endParaRPr>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r>
              <a:rPr lang="en-US">
                <a:solidFill>
                  <a:srgbClr val="333333"/>
                </a:solidFill>
                <a:highlight>
                  <a:srgbClr val="FFFFFF"/>
                </a:highlight>
                <a:latin typeface="Roboto"/>
                <a:ea typeface="Roboto"/>
                <a:cs typeface="Roboto"/>
                <a:sym typeface="Roboto"/>
              </a:rPr>
              <a:t>it consists of two parts:</a:t>
            </a:r>
            <a:endParaRPr>
              <a:solidFill>
                <a:srgbClr val="333333"/>
              </a:solidFill>
              <a:highlight>
                <a:srgbClr val="FFFFFF"/>
              </a:highlight>
              <a:latin typeface="Roboto"/>
              <a:ea typeface="Roboto"/>
              <a:cs typeface="Roboto"/>
              <a:sym typeface="Roboto"/>
            </a:endParaRPr>
          </a:p>
          <a:p>
            <a:pPr marL="457200" marR="25400" lvl="0" indent="-353060" algn="l" rtl="0">
              <a:lnSpc>
                <a:spcPct val="156250"/>
              </a:lnSpc>
              <a:spcBef>
                <a:spcPts val="1500"/>
              </a:spcBef>
              <a:spcAft>
                <a:spcPts val="0"/>
              </a:spcAft>
              <a:buClr>
                <a:schemeClr val="dk1"/>
              </a:buClr>
              <a:buSzPct val="100000"/>
              <a:buFont typeface="Roboto"/>
              <a:buChar char="○"/>
            </a:pPr>
            <a:r>
              <a:rPr lang="en-US" b="1">
                <a:highlight>
                  <a:srgbClr val="FFFFFF"/>
                </a:highlight>
                <a:latin typeface="Roboto"/>
                <a:ea typeface="Roboto"/>
                <a:cs typeface="Roboto"/>
                <a:sym typeface="Roboto"/>
              </a:rPr>
              <a:t>Directed Acyclic Graph</a:t>
            </a:r>
            <a:endParaRPr b="1">
              <a:highlight>
                <a:srgbClr val="FFFFFF"/>
              </a:highlight>
              <a:latin typeface="Roboto"/>
              <a:ea typeface="Roboto"/>
              <a:cs typeface="Roboto"/>
              <a:sym typeface="Roboto"/>
            </a:endParaRPr>
          </a:p>
          <a:p>
            <a:pPr marL="457200" marR="25400" lvl="0" indent="-353060" algn="l" rtl="0">
              <a:lnSpc>
                <a:spcPct val="156250"/>
              </a:lnSpc>
              <a:spcBef>
                <a:spcPts val="0"/>
              </a:spcBef>
              <a:spcAft>
                <a:spcPts val="0"/>
              </a:spcAft>
              <a:buClr>
                <a:schemeClr val="dk1"/>
              </a:buClr>
              <a:buSzPct val="100000"/>
              <a:buFont typeface="Roboto"/>
              <a:buChar char="○"/>
            </a:pPr>
            <a:r>
              <a:rPr lang="en-US" b="1">
                <a:highlight>
                  <a:srgbClr val="FFFFFF"/>
                </a:highlight>
                <a:latin typeface="Roboto"/>
                <a:ea typeface="Roboto"/>
                <a:cs typeface="Roboto"/>
                <a:sym typeface="Roboto"/>
              </a:rPr>
              <a:t>Table of conditional probabilities.</a:t>
            </a:r>
            <a:endParaRPr b="1">
              <a:highlight>
                <a:srgbClr val="FFFFFF"/>
              </a:highlight>
              <a:latin typeface="Roboto"/>
              <a:ea typeface="Roboto"/>
              <a:cs typeface="Roboto"/>
              <a:sym typeface="Roboto"/>
            </a:endParaRPr>
          </a:p>
          <a:p>
            <a:pPr marL="0" lvl="0" indent="0" algn="l" rtl="0">
              <a:spcBef>
                <a:spcPts val="1200"/>
              </a:spcBef>
              <a:spcAft>
                <a:spcPts val="0"/>
              </a:spcAft>
              <a:buNone/>
            </a:pPr>
            <a:endParaRPr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e4c6639ba4_0_3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3000" b="1">
                <a:solidFill>
                  <a:srgbClr val="333333"/>
                </a:solidFill>
                <a:highlight>
                  <a:schemeClr val="lt1"/>
                </a:highlight>
                <a:latin typeface="Roboto"/>
                <a:ea typeface="Roboto"/>
                <a:cs typeface="Roboto"/>
                <a:sym typeface="Roboto"/>
              </a:rPr>
              <a:t>Bayesian network </a:t>
            </a:r>
            <a:endParaRPr/>
          </a:p>
        </p:txBody>
      </p:sp>
      <p:sp>
        <p:nvSpPr>
          <p:cNvPr id="246" name="Google Shape;246;g1e4c6639ba4_0_38"/>
          <p:cNvSpPr txBox="1">
            <a:spLocks noGrp="1"/>
          </p:cNvSpPr>
          <p:nvPr>
            <p:ph type="body" idx="1"/>
          </p:nvPr>
        </p:nvSpPr>
        <p:spPr>
          <a:xfrm>
            <a:off x="838200" y="1690825"/>
            <a:ext cx="10515600" cy="4485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200">
                <a:highlight>
                  <a:srgbClr val="FFFFFF"/>
                </a:highlight>
                <a:latin typeface="Roboto"/>
                <a:ea typeface="Roboto"/>
                <a:cs typeface="Roboto"/>
                <a:sym typeface="Roboto"/>
              </a:rPr>
              <a:t>Each </a:t>
            </a:r>
            <a:r>
              <a:rPr lang="en-US" sz="2200" b="1">
                <a:highlight>
                  <a:srgbClr val="FFFFFF"/>
                </a:highlight>
                <a:latin typeface="Roboto"/>
                <a:ea typeface="Roboto"/>
                <a:cs typeface="Roboto"/>
                <a:sym typeface="Roboto"/>
              </a:rPr>
              <a:t>node</a:t>
            </a:r>
            <a:r>
              <a:rPr lang="en-US" sz="2200">
                <a:highlight>
                  <a:srgbClr val="FFFFFF"/>
                </a:highlight>
                <a:latin typeface="Roboto"/>
                <a:ea typeface="Roboto"/>
                <a:cs typeface="Roboto"/>
                <a:sym typeface="Roboto"/>
              </a:rPr>
              <a:t> corresponds to the random variables</a:t>
            </a:r>
            <a:endParaRPr sz="2200">
              <a:highlight>
                <a:srgbClr val="FFFFFF"/>
              </a:highlight>
              <a:latin typeface="Roboto"/>
              <a:ea typeface="Roboto"/>
              <a:cs typeface="Roboto"/>
              <a:sym typeface="Roboto"/>
            </a:endParaRPr>
          </a:p>
          <a:p>
            <a:pPr marL="0" lvl="0" indent="0" algn="l" rtl="0">
              <a:spcBef>
                <a:spcPts val="1000"/>
              </a:spcBef>
              <a:spcAft>
                <a:spcPts val="0"/>
              </a:spcAft>
              <a:buNone/>
            </a:pPr>
            <a:r>
              <a:rPr lang="en-US" sz="2200" b="1">
                <a:highlight>
                  <a:srgbClr val="FFFFFF"/>
                </a:highlight>
                <a:latin typeface="Roboto"/>
                <a:ea typeface="Roboto"/>
                <a:cs typeface="Roboto"/>
                <a:sym typeface="Roboto"/>
              </a:rPr>
              <a:t>Arc or directed arrows</a:t>
            </a:r>
            <a:r>
              <a:rPr lang="en-US" sz="2200">
                <a:highlight>
                  <a:srgbClr val="FFFFFF"/>
                </a:highlight>
                <a:latin typeface="Roboto"/>
                <a:ea typeface="Roboto"/>
                <a:cs typeface="Roboto"/>
                <a:sym typeface="Roboto"/>
              </a:rPr>
              <a:t> represent the causal relationship or conditional probabilities between random variable</a:t>
            </a:r>
            <a:endParaRPr sz="2200">
              <a:highlight>
                <a:srgbClr val="FFFFFF"/>
              </a:highlight>
              <a:latin typeface="Roboto"/>
              <a:ea typeface="Roboto"/>
              <a:cs typeface="Roboto"/>
              <a:sym typeface="Roboto"/>
            </a:endParaRPr>
          </a:p>
        </p:txBody>
      </p:sp>
      <p:pic>
        <p:nvPicPr>
          <p:cNvPr id="247" name="Google Shape;247;g1e4c6639ba4_0_38"/>
          <p:cNvPicPr preferRelativeResize="0"/>
          <p:nvPr/>
        </p:nvPicPr>
        <p:blipFill>
          <a:blip r:embed="rId3">
            <a:alphaModFix/>
          </a:blip>
          <a:stretch>
            <a:fillRect/>
          </a:stretch>
        </p:blipFill>
        <p:spPr>
          <a:xfrm>
            <a:off x="3714750" y="2927450"/>
            <a:ext cx="4762500" cy="3521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1e4c6639ba4_0_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3000" b="1">
                <a:solidFill>
                  <a:srgbClr val="333333"/>
                </a:solidFill>
                <a:highlight>
                  <a:schemeClr val="lt1"/>
                </a:highlight>
                <a:latin typeface="Roboto"/>
                <a:ea typeface="Roboto"/>
                <a:cs typeface="Roboto"/>
                <a:sym typeface="Roboto"/>
              </a:rPr>
              <a:t>Bayesian network </a:t>
            </a:r>
            <a:endParaRPr/>
          </a:p>
        </p:txBody>
      </p:sp>
      <p:sp>
        <p:nvSpPr>
          <p:cNvPr id="253" name="Google Shape;253;g1e4c6639ba4_0_51"/>
          <p:cNvSpPr txBox="1">
            <a:spLocks noGrp="1"/>
          </p:cNvSpPr>
          <p:nvPr>
            <p:ph type="body" idx="1"/>
          </p:nvPr>
        </p:nvSpPr>
        <p:spPr>
          <a:xfrm>
            <a:off x="838200" y="1453475"/>
            <a:ext cx="10515600" cy="4723200"/>
          </a:xfrm>
          <a:prstGeom prst="rect">
            <a:avLst/>
          </a:prstGeom>
        </p:spPr>
        <p:txBody>
          <a:bodyPr spcFirstLastPara="1" wrap="square" lIns="91425" tIns="45700" rIns="91425" bIns="45700" anchor="t" anchorCtr="0">
            <a:normAutofit fontScale="70000" lnSpcReduction="20000"/>
          </a:bodyPr>
          <a:lstStyle/>
          <a:p>
            <a:pPr marL="0" lvl="0" indent="0" algn="l" rtl="0">
              <a:lnSpc>
                <a:spcPct val="150000"/>
              </a:lnSpc>
              <a:spcBef>
                <a:spcPts val="1000"/>
              </a:spcBef>
              <a:spcAft>
                <a:spcPts val="0"/>
              </a:spcAft>
              <a:buNone/>
            </a:pPr>
            <a:r>
              <a:rPr lang="en-US" sz="2850" b="1">
                <a:solidFill>
                  <a:srgbClr val="333333"/>
                </a:solidFill>
                <a:highlight>
                  <a:srgbClr val="FFFFFF"/>
                </a:highlight>
                <a:latin typeface="Roboto"/>
                <a:ea typeface="Roboto"/>
                <a:cs typeface="Roboto"/>
                <a:sym typeface="Roboto"/>
              </a:rPr>
              <a:t>Example: Harry installed a new burglar alarm at his home to detect burglary. The alarm reliably responds at detecting a burglary but also responds for minor earthquakes. Harry has two neighbors David and Sophia, who have taken a responsibility to inform Harry at work when they hear the alarm. David always calls Harry when he hears the alarm, but sometimes he got confused with the phone ringing and calls at that time too. On the other hand, Sophia likes to listen to high music, so sometimes she misses to hear the alarm. Here we would like to compute the probability of Burglary Alarm</a:t>
            </a:r>
            <a:endParaRPr sz="2850" b="1">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endParaRPr sz="2000">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ct val="43137"/>
              <a:buFont typeface="Arial"/>
              <a:buNone/>
            </a:pPr>
            <a:r>
              <a:rPr lang="en-US" sz="2550" b="1">
                <a:solidFill>
                  <a:srgbClr val="333333"/>
                </a:solidFill>
                <a:highlight>
                  <a:srgbClr val="FFFFFF"/>
                </a:highlight>
                <a:latin typeface="Roboto"/>
                <a:ea typeface="Roboto"/>
                <a:cs typeface="Roboto"/>
                <a:sym typeface="Roboto"/>
              </a:rPr>
              <a:t>Problem:</a:t>
            </a:r>
            <a:endParaRPr sz="255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ct val="43137"/>
              <a:buFont typeface="Arial"/>
              <a:buNone/>
            </a:pPr>
            <a:r>
              <a:rPr lang="en-US" sz="2550" b="1">
                <a:solidFill>
                  <a:srgbClr val="333333"/>
                </a:solidFill>
                <a:highlight>
                  <a:srgbClr val="FFFFFF"/>
                </a:highlight>
                <a:latin typeface="Roboto"/>
                <a:ea typeface="Roboto"/>
                <a:cs typeface="Roboto"/>
                <a:sym typeface="Roboto"/>
              </a:rPr>
              <a:t>Calculate the probability that alarm has sounded, but there is neither a burglary, nor an earthquake occurred, and David and Sophia both called the Harry.</a:t>
            </a:r>
            <a:endParaRPr sz="2550" b="1">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endParaRPr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34"/>
        <p:cNvGrpSpPr/>
        <p:nvPr/>
      </p:nvGrpSpPr>
      <p:grpSpPr>
        <a:xfrm>
          <a:off x="0" y="0"/>
          <a:ext cx="0" cy="0"/>
          <a:chOff x="0" y="0"/>
          <a:chExt cx="0" cy="0"/>
        </a:xfrm>
      </p:grpSpPr>
      <p:sp>
        <p:nvSpPr>
          <p:cNvPr id="135" name="Google Shape;135;g25866b32ff2_0_61"/>
          <p:cNvSpPr txBox="1">
            <a:spLocks noGrp="1"/>
          </p:cNvSpPr>
          <p:nvPr>
            <p:ph type="title"/>
          </p:nvPr>
        </p:nvSpPr>
        <p:spPr>
          <a:xfrm>
            <a:off x="415600" y="43500"/>
            <a:ext cx="11360700" cy="6927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Schema of the Proposed revised syllabus at BE (SEM VII)</a:t>
            </a:r>
            <a:endParaRPr/>
          </a:p>
        </p:txBody>
      </p:sp>
      <p:sp>
        <p:nvSpPr>
          <p:cNvPr id="136" name="Google Shape;136;g25866b32ff2_0_61"/>
          <p:cNvSpPr/>
          <p:nvPr/>
        </p:nvSpPr>
        <p:spPr>
          <a:xfrm>
            <a:off x="11331367" y="43500"/>
            <a:ext cx="808024" cy="790458"/>
          </a:xfrm>
          <a:custGeom>
            <a:avLst/>
            <a:gdLst/>
            <a:ahLst/>
            <a:cxnLst/>
            <a:rect l="l" t="t" r="r" b="b"/>
            <a:pathLst>
              <a:path w="1756574" h="1756574" extrusionOk="0">
                <a:moveTo>
                  <a:pt x="0" y="0"/>
                </a:moveTo>
                <a:lnTo>
                  <a:pt x="1756574" y="0"/>
                </a:lnTo>
                <a:lnTo>
                  <a:pt x="1756574" y="1756574"/>
                </a:lnTo>
                <a:lnTo>
                  <a:pt x="0" y="1756574"/>
                </a:lnTo>
                <a:lnTo>
                  <a:pt x="0" y="0"/>
                </a:lnTo>
                <a:close/>
              </a:path>
            </a:pathLst>
          </a:custGeom>
          <a:blipFill rotWithShape="1">
            <a:blip r:embed="rId3">
              <a:alphaModFix/>
            </a:blip>
            <a:stretch>
              <a:fillRect/>
            </a:stretch>
          </a:blipFill>
          <a:ln>
            <a:noFill/>
          </a:ln>
        </p:spPr>
      </p:sp>
      <p:sp>
        <p:nvSpPr>
          <p:cNvPr id="137" name="Google Shape;137;g25866b32ff2_0_61"/>
          <p:cNvSpPr txBox="1"/>
          <p:nvPr/>
        </p:nvSpPr>
        <p:spPr>
          <a:xfrm>
            <a:off x="3991800" y="6460500"/>
            <a:ext cx="4208400" cy="384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900"/>
              <a:t>Department of Information Technology, BOS meeting 03-07-2023</a:t>
            </a:r>
            <a:endParaRPr sz="900"/>
          </a:p>
        </p:txBody>
      </p:sp>
      <p:pic>
        <p:nvPicPr>
          <p:cNvPr id="138" name="Google Shape;138;g25866b32ff2_0_61"/>
          <p:cNvPicPr preferRelativeResize="0"/>
          <p:nvPr/>
        </p:nvPicPr>
        <p:blipFill>
          <a:blip r:embed="rId4">
            <a:alphaModFix/>
          </a:blip>
          <a:stretch>
            <a:fillRect/>
          </a:stretch>
        </p:blipFill>
        <p:spPr>
          <a:xfrm>
            <a:off x="1640533" y="906167"/>
            <a:ext cx="8910934" cy="53844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1e4c6639ba4_0_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3000" b="1">
                <a:solidFill>
                  <a:srgbClr val="333333"/>
                </a:solidFill>
                <a:highlight>
                  <a:schemeClr val="lt1"/>
                </a:highlight>
                <a:latin typeface="Roboto"/>
                <a:ea typeface="Roboto"/>
                <a:cs typeface="Roboto"/>
                <a:sym typeface="Roboto"/>
              </a:rPr>
              <a:t>Bayesian network </a:t>
            </a:r>
            <a:endParaRPr/>
          </a:p>
        </p:txBody>
      </p:sp>
      <p:sp>
        <p:nvSpPr>
          <p:cNvPr id="259" name="Google Shape;259;g1e4c6639ba4_0_5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60" name="Google Shape;260;g1e4c6639ba4_0_58"/>
          <p:cNvPicPr preferRelativeResize="0"/>
          <p:nvPr/>
        </p:nvPicPr>
        <p:blipFill>
          <a:blip r:embed="rId3">
            <a:alphaModFix/>
          </a:blip>
          <a:stretch>
            <a:fillRect/>
          </a:stretch>
        </p:blipFill>
        <p:spPr>
          <a:xfrm>
            <a:off x="2088100" y="1825625"/>
            <a:ext cx="8250075" cy="4172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e4d5fad7d5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3000" b="1">
                <a:solidFill>
                  <a:srgbClr val="333333"/>
                </a:solidFill>
                <a:highlight>
                  <a:schemeClr val="lt1"/>
                </a:highlight>
                <a:latin typeface="Roboto"/>
                <a:ea typeface="Roboto"/>
                <a:cs typeface="Roboto"/>
                <a:sym typeface="Roboto"/>
              </a:rPr>
              <a:t>Bayesian network </a:t>
            </a:r>
            <a:endParaRPr/>
          </a:p>
        </p:txBody>
      </p:sp>
      <p:sp>
        <p:nvSpPr>
          <p:cNvPr id="266" name="Google Shape;266;g1e4d5fad7d5_0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67" name="Google Shape;267;g1e4d5fad7d5_0_6"/>
          <p:cNvPicPr preferRelativeResize="0"/>
          <p:nvPr/>
        </p:nvPicPr>
        <p:blipFill>
          <a:blip r:embed="rId3">
            <a:alphaModFix/>
          </a:blip>
          <a:stretch>
            <a:fillRect/>
          </a:stretch>
        </p:blipFill>
        <p:spPr>
          <a:xfrm>
            <a:off x="2169375" y="2134375"/>
            <a:ext cx="8100125" cy="379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e4c6639ba4_0_6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3000" b="1">
                <a:solidFill>
                  <a:srgbClr val="333333"/>
                </a:solidFill>
                <a:highlight>
                  <a:schemeClr val="lt1"/>
                </a:highlight>
                <a:latin typeface="Roboto"/>
                <a:ea typeface="Roboto"/>
                <a:cs typeface="Roboto"/>
                <a:sym typeface="Roboto"/>
              </a:rPr>
              <a:t>Bayesian network </a:t>
            </a:r>
            <a:endParaRPr/>
          </a:p>
        </p:txBody>
      </p:sp>
      <p:sp>
        <p:nvSpPr>
          <p:cNvPr id="273" name="Google Shape;273;g1e4c6639ba4_0_6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endParaRPr sz="1200">
              <a:solidFill>
                <a:srgbClr val="333333"/>
              </a:solidFill>
              <a:highlight>
                <a:srgbClr val="FFFFFF"/>
              </a:highlight>
              <a:latin typeface="Roboto"/>
              <a:ea typeface="Roboto"/>
              <a:cs typeface="Roboto"/>
              <a:sym typeface="Roboto"/>
            </a:endParaRPr>
          </a:p>
          <a:p>
            <a:pPr marL="0" lvl="0" indent="0" algn="just" rtl="0">
              <a:lnSpc>
                <a:spcPct val="130000"/>
              </a:lnSpc>
              <a:spcBef>
                <a:spcPts val="1800"/>
              </a:spcBef>
              <a:spcAft>
                <a:spcPts val="0"/>
              </a:spcAft>
              <a:buClr>
                <a:schemeClr val="dk1"/>
              </a:buClr>
              <a:buSzPts val="1100"/>
              <a:buFont typeface="Arial"/>
              <a:buNone/>
            </a:pPr>
            <a:r>
              <a:rPr lang="en-US" sz="2500" b="1">
                <a:solidFill>
                  <a:srgbClr val="610B38"/>
                </a:solidFill>
                <a:highlight>
                  <a:srgbClr val="FFFFFF"/>
                </a:highlight>
                <a:latin typeface="Arial"/>
                <a:ea typeface="Arial"/>
                <a:cs typeface="Arial"/>
                <a:sym typeface="Arial"/>
              </a:rPr>
              <a:t>Joint probability distribution:</a:t>
            </a:r>
            <a:endParaRPr sz="2500" b="1">
              <a:solidFill>
                <a:srgbClr val="610B38"/>
              </a:solidFill>
              <a:highlight>
                <a:srgbClr val="FFFFFF"/>
              </a:highlight>
              <a:latin typeface="Arial"/>
              <a:ea typeface="Arial"/>
              <a:cs typeface="Arial"/>
              <a:sym typeface="Arial"/>
            </a:endParaRPr>
          </a:p>
          <a:p>
            <a:pPr marL="0" lvl="0" indent="0" algn="l" rtl="0">
              <a:spcBef>
                <a:spcPts val="1000"/>
              </a:spcBef>
              <a:spcAft>
                <a:spcPts val="0"/>
              </a:spcAft>
              <a:buNone/>
            </a:pPr>
            <a:endParaRPr sz="2000">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r>
              <a:rPr lang="en-US" sz="2000">
                <a:solidFill>
                  <a:srgbClr val="333333"/>
                </a:solidFill>
                <a:highlight>
                  <a:srgbClr val="FFFFFF"/>
                </a:highlight>
                <a:latin typeface="Roboto"/>
                <a:ea typeface="Roboto"/>
                <a:cs typeface="Roboto"/>
                <a:sym typeface="Roboto"/>
              </a:rPr>
              <a:t>If we have variables x1, x2, x3,....., xn, then the probabilities of a different combination of x1, x2, x3.. xn, are known as Joint probability distribution.</a:t>
            </a:r>
            <a:endParaRPr sz="2000">
              <a:solidFill>
                <a:srgbClr val="333333"/>
              </a:solidFill>
              <a:highlight>
                <a:srgbClr val="FFFFFF"/>
              </a:highlight>
              <a:latin typeface="Roboto"/>
              <a:ea typeface="Roboto"/>
              <a:cs typeface="Roboto"/>
              <a:sym typeface="Roboto"/>
            </a:endParaRPr>
          </a:p>
          <a:p>
            <a:pPr marL="0" lvl="0" indent="0" algn="l" rtl="0">
              <a:spcBef>
                <a:spcPts val="1000"/>
              </a:spcBef>
              <a:spcAft>
                <a:spcPts val="0"/>
              </a:spcAft>
              <a:buNone/>
            </a:pPr>
            <a:endParaRPr sz="2000">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Roboto"/>
                <a:ea typeface="Roboto"/>
                <a:cs typeface="Roboto"/>
                <a:sym typeface="Roboto"/>
              </a:rPr>
              <a:t>P[x</a:t>
            </a:r>
            <a:r>
              <a:rPr lang="en-US" sz="2000" b="1" baseline="-25000">
                <a:solidFill>
                  <a:srgbClr val="333333"/>
                </a:solidFill>
                <a:highlight>
                  <a:srgbClr val="FFFFFF"/>
                </a:highlight>
                <a:latin typeface="Roboto"/>
                <a:ea typeface="Roboto"/>
                <a:cs typeface="Roboto"/>
                <a:sym typeface="Roboto"/>
              </a:rPr>
              <a:t>1</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2</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3</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n</a:t>
            </a:r>
            <a:r>
              <a:rPr lang="en-US" sz="2000" b="1">
                <a:solidFill>
                  <a:srgbClr val="333333"/>
                </a:solidFill>
                <a:highlight>
                  <a:srgbClr val="FFFFFF"/>
                </a:highlight>
                <a:latin typeface="Roboto"/>
                <a:ea typeface="Roboto"/>
                <a:cs typeface="Roboto"/>
                <a:sym typeface="Roboto"/>
              </a:rPr>
              <a:t>]</a:t>
            </a:r>
            <a:r>
              <a:rPr lang="en-US" sz="2000">
                <a:solidFill>
                  <a:srgbClr val="333333"/>
                </a:solidFill>
                <a:highlight>
                  <a:srgbClr val="FFFFFF"/>
                </a:highlight>
                <a:latin typeface="Roboto"/>
                <a:ea typeface="Roboto"/>
                <a:cs typeface="Roboto"/>
                <a:sym typeface="Roboto"/>
              </a:rPr>
              <a:t>, it can be written as the following way in terms of the joint probability distribution.</a:t>
            </a:r>
            <a:endParaRPr sz="2000">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Roboto"/>
                <a:ea typeface="Roboto"/>
                <a:cs typeface="Roboto"/>
                <a:sym typeface="Roboto"/>
              </a:rPr>
              <a:t>= P[x</a:t>
            </a:r>
            <a:r>
              <a:rPr lang="en-US" sz="2000" b="1" baseline="-25000">
                <a:solidFill>
                  <a:srgbClr val="333333"/>
                </a:solidFill>
                <a:highlight>
                  <a:srgbClr val="FFFFFF"/>
                </a:highlight>
                <a:latin typeface="Roboto"/>
                <a:ea typeface="Roboto"/>
                <a:cs typeface="Roboto"/>
                <a:sym typeface="Roboto"/>
              </a:rPr>
              <a:t>1</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2</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3</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n</a:t>
            </a:r>
            <a:r>
              <a:rPr lang="en-US" sz="2000" b="1">
                <a:solidFill>
                  <a:srgbClr val="333333"/>
                </a:solidFill>
                <a:highlight>
                  <a:srgbClr val="FFFFFF"/>
                </a:highlight>
                <a:latin typeface="Roboto"/>
                <a:ea typeface="Roboto"/>
                <a:cs typeface="Roboto"/>
                <a:sym typeface="Roboto"/>
              </a:rPr>
              <a:t>]P[x</a:t>
            </a:r>
            <a:r>
              <a:rPr lang="en-US" sz="2000" b="1" baseline="-25000">
                <a:solidFill>
                  <a:srgbClr val="333333"/>
                </a:solidFill>
                <a:highlight>
                  <a:srgbClr val="FFFFFF"/>
                </a:highlight>
                <a:latin typeface="Roboto"/>
                <a:ea typeface="Roboto"/>
                <a:cs typeface="Roboto"/>
                <a:sym typeface="Roboto"/>
              </a:rPr>
              <a:t>2</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3</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n</a:t>
            </a:r>
            <a:r>
              <a:rPr lang="en-US" sz="2000" b="1">
                <a:solidFill>
                  <a:srgbClr val="333333"/>
                </a:solidFill>
                <a:highlight>
                  <a:srgbClr val="FFFFFF"/>
                </a:highlight>
                <a:latin typeface="Roboto"/>
                <a:ea typeface="Roboto"/>
                <a:cs typeface="Roboto"/>
                <a:sym typeface="Roboto"/>
              </a:rPr>
              <a:t>]</a:t>
            </a:r>
            <a:endParaRPr sz="200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Roboto"/>
                <a:ea typeface="Roboto"/>
                <a:cs typeface="Roboto"/>
                <a:sym typeface="Roboto"/>
              </a:rPr>
              <a:t>= P[x</a:t>
            </a:r>
            <a:r>
              <a:rPr lang="en-US" sz="2000" b="1" baseline="-25000">
                <a:solidFill>
                  <a:srgbClr val="333333"/>
                </a:solidFill>
                <a:highlight>
                  <a:srgbClr val="FFFFFF"/>
                </a:highlight>
                <a:latin typeface="Roboto"/>
                <a:ea typeface="Roboto"/>
                <a:cs typeface="Roboto"/>
                <a:sym typeface="Roboto"/>
              </a:rPr>
              <a:t>1</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2</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3</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n</a:t>
            </a:r>
            <a:r>
              <a:rPr lang="en-US" sz="2000" b="1">
                <a:solidFill>
                  <a:srgbClr val="333333"/>
                </a:solidFill>
                <a:highlight>
                  <a:srgbClr val="FFFFFF"/>
                </a:highlight>
                <a:latin typeface="Roboto"/>
                <a:ea typeface="Roboto"/>
                <a:cs typeface="Roboto"/>
                <a:sym typeface="Roboto"/>
              </a:rPr>
              <a:t>]P[x</a:t>
            </a:r>
            <a:r>
              <a:rPr lang="en-US" sz="2000" b="1" baseline="-25000">
                <a:solidFill>
                  <a:srgbClr val="333333"/>
                </a:solidFill>
                <a:highlight>
                  <a:srgbClr val="FFFFFF"/>
                </a:highlight>
                <a:latin typeface="Roboto"/>
                <a:ea typeface="Roboto"/>
                <a:cs typeface="Roboto"/>
                <a:sym typeface="Roboto"/>
              </a:rPr>
              <a:t>2</a:t>
            </a:r>
            <a:r>
              <a:rPr lang="en-US" sz="2000" b="1">
                <a:solidFill>
                  <a:srgbClr val="333333"/>
                </a:solidFill>
                <a:highlight>
                  <a:srgbClr val="FFFFFF"/>
                </a:highlight>
                <a:latin typeface="Roboto"/>
                <a:ea typeface="Roboto"/>
                <a:cs typeface="Roboto"/>
                <a:sym typeface="Roboto"/>
              </a:rPr>
              <a:t>|x</a:t>
            </a:r>
            <a:r>
              <a:rPr lang="en-US" sz="2000" b="1" baseline="-25000">
                <a:solidFill>
                  <a:srgbClr val="333333"/>
                </a:solidFill>
                <a:highlight>
                  <a:srgbClr val="FFFFFF"/>
                </a:highlight>
                <a:latin typeface="Roboto"/>
                <a:ea typeface="Roboto"/>
                <a:cs typeface="Roboto"/>
                <a:sym typeface="Roboto"/>
              </a:rPr>
              <a:t>3</a:t>
            </a:r>
            <a:r>
              <a:rPr lang="en-US" sz="2000" b="1">
                <a:solidFill>
                  <a:srgbClr val="333333"/>
                </a:solidFill>
                <a:highlight>
                  <a:srgbClr val="FFFFFF"/>
                </a:highlight>
                <a:latin typeface="Roboto"/>
                <a:ea typeface="Roboto"/>
                <a:cs typeface="Roboto"/>
                <a:sym typeface="Roboto"/>
              </a:rPr>
              <a:t>,....., x</a:t>
            </a:r>
            <a:r>
              <a:rPr lang="en-US" sz="2000" b="1" baseline="-25000">
                <a:solidFill>
                  <a:srgbClr val="333333"/>
                </a:solidFill>
                <a:highlight>
                  <a:srgbClr val="FFFFFF"/>
                </a:highlight>
                <a:latin typeface="Roboto"/>
                <a:ea typeface="Roboto"/>
                <a:cs typeface="Roboto"/>
                <a:sym typeface="Roboto"/>
              </a:rPr>
              <a:t>n</a:t>
            </a:r>
            <a:r>
              <a:rPr lang="en-US" sz="2000" b="1">
                <a:solidFill>
                  <a:srgbClr val="333333"/>
                </a:solidFill>
                <a:highlight>
                  <a:srgbClr val="FFFFFF"/>
                </a:highlight>
                <a:latin typeface="Roboto"/>
                <a:ea typeface="Roboto"/>
                <a:cs typeface="Roboto"/>
                <a:sym typeface="Roboto"/>
              </a:rPr>
              <a:t>]....P[x</a:t>
            </a:r>
            <a:r>
              <a:rPr lang="en-US" sz="2000" b="1" baseline="-25000">
                <a:solidFill>
                  <a:srgbClr val="333333"/>
                </a:solidFill>
                <a:highlight>
                  <a:srgbClr val="FFFFFF"/>
                </a:highlight>
                <a:latin typeface="Roboto"/>
                <a:ea typeface="Roboto"/>
                <a:cs typeface="Roboto"/>
                <a:sym typeface="Roboto"/>
              </a:rPr>
              <a:t>n-1</a:t>
            </a:r>
            <a:r>
              <a:rPr lang="en-US" sz="2000" b="1">
                <a:solidFill>
                  <a:srgbClr val="333333"/>
                </a:solidFill>
                <a:highlight>
                  <a:srgbClr val="FFFFFF"/>
                </a:highlight>
                <a:latin typeface="Roboto"/>
                <a:ea typeface="Roboto"/>
                <a:cs typeface="Roboto"/>
                <a:sym typeface="Roboto"/>
              </a:rPr>
              <a:t>|x</a:t>
            </a:r>
            <a:r>
              <a:rPr lang="en-US" sz="2000" b="1" baseline="-25000">
                <a:solidFill>
                  <a:srgbClr val="333333"/>
                </a:solidFill>
                <a:highlight>
                  <a:srgbClr val="FFFFFF"/>
                </a:highlight>
                <a:latin typeface="Roboto"/>
                <a:ea typeface="Roboto"/>
                <a:cs typeface="Roboto"/>
                <a:sym typeface="Roboto"/>
              </a:rPr>
              <a:t>n</a:t>
            </a:r>
            <a:r>
              <a:rPr lang="en-US" sz="2000" b="1">
                <a:solidFill>
                  <a:srgbClr val="333333"/>
                </a:solidFill>
                <a:highlight>
                  <a:srgbClr val="FFFFFF"/>
                </a:highlight>
                <a:latin typeface="Roboto"/>
                <a:ea typeface="Roboto"/>
                <a:cs typeface="Roboto"/>
                <a:sym typeface="Roboto"/>
              </a:rPr>
              <a:t>]P[x</a:t>
            </a:r>
            <a:r>
              <a:rPr lang="en-US" sz="2000" b="1" baseline="-25000">
                <a:solidFill>
                  <a:srgbClr val="333333"/>
                </a:solidFill>
                <a:highlight>
                  <a:srgbClr val="FFFFFF"/>
                </a:highlight>
                <a:latin typeface="Roboto"/>
                <a:ea typeface="Roboto"/>
                <a:cs typeface="Roboto"/>
                <a:sym typeface="Roboto"/>
              </a:rPr>
              <a:t>n</a:t>
            </a:r>
            <a:r>
              <a:rPr lang="en-US" sz="2000" b="1">
                <a:solidFill>
                  <a:srgbClr val="333333"/>
                </a:solidFill>
                <a:highlight>
                  <a:srgbClr val="FFFFFF"/>
                </a:highlight>
                <a:latin typeface="Roboto"/>
                <a:ea typeface="Roboto"/>
                <a:cs typeface="Roboto"/>
                <a:sym typeface="Roboto"/>
              </a:rPr>
              <a:t>].</a:t>
            </a:r>
            <a:endParaRPr sz="2000" b="1">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endParaRPr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e4c6639ba4_0_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3000" b="1">
                <a:solidFill>
                  <a:srgbClr val="333333"/>
                </a:solidFill>
                <a:highlight>
                  <a:schemeClr val="lt1"/>
                </a:highlight>
                <a:latin typeface="Roboto"/>
                <a:ea typeface="Roboto"/>
                <a:cs typeface="Roboto"/>
                <a:sym typeface="Roboto"/>
              </a:rPr>
              <a:t>Bayesian network </a:t>
            </a:r>
            <a:endParaRPr/>
          </a:p>
        </p:txBody>
      </p:sp>
      <p:sp>
        <p:nvSpPr>
          <p:cNvPr id="279" name="Google Shape;279;g1e4c6639ba4_0_72"/>
          <p:cNvSpPr txBox="1">
            <a:spLocks noGrp="1"/>
          </p:cNvSpPr>
          <p:nvPr>
            <p:ph type="body" idx="1"/>
          </p:nvPr>
        </p:nvSpPr>
        <p:spPr>
          <a:xfrm>
            <a:off x="838200" y="1535375"/>
            <a:ext cx="10515600" cy="4641300"/>
          </a:xfrm>
          <a:prstGeom prst="rect">
            <a:avLst/>
          </a:prstGeom>
        </p:spPr>
        <p:txBody>
          <a:bodyPr spcFirstLastPara="1" wrap="square" lIns="91425" tIns="45700" rIns="91425" bIns="45700" anchor="t" anchorCtr="0">
            <a:normAutofit/>
          </a:bodyPr>
          <a:lstStyle/>
          <a:p>
            <a:pPr marL="0" lvl="0" indent="0" algn="just" rtl="0">
              <a:lnSpc>
                <a:spcPct val="115000"/>
              </a:lnSpc>
              <a:spcBef>
                <a:spcPts val="1200"/>
              </a:spcBef>
              <a:spcAft>
                <a:spcPts val="0"/>
              </a:spcAft>
              <a:buNone/>
            </a:pPr>
            <a:endParaRPr sz="240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US" sz="2400" b="1">
                <a:solidFill>
                  <a:srgbClr val="333333"/>
                </a:solidFill>
                <a:highlight>
                  <a:srgbClr val="FFFFFF"/>
                </a:highlight>
                <a:latin typeface="Roboto"/>
                <a:ea typeface="Roboto"/>
                <a:cs typeface="Roboto"/>
                <a:sym typeface="Roboto"/>
              </a:rPr>
              <a:t>P[D, S, A, B, E]</a:t>
            </a:r>
            <a:r>
              <a:rPr lang="en-US" sz="2400">
                <a:solidFill>
                  <a:srgbClr val="333333"/>
                </a:solidFill>
                <a:highlight>
                  <a:srgbClr val="FFFFFF"/>
                </a:highlight>
                <a:latin typeface="Roboto"/>
                <a:ea typeface="Roboto"/>
                <a:cs typeface="Roboto"/>
                <a:sym typeface="Roboto"/>
              </a:rPr>
              <a:t>, can rewrite the above probability statement using joint probability distribution:</a:t>
            </a:r>
            <a:endParaRPr sz="2400">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US" sz="2400" b="1">
                <a:solidFill>
                  <a:srgbClr val="333333"/>
                </a:solidFill>
                <a:highlight>
                  <a:srgbClr val="FFFFFF"/>
                </a:highlight>
                <a:latin typeface="Roboto"/>
                <a:ea typeface="Roboto"/>
                <a:cs typeface="Roboto"/>
                <a:sym typeface="Roboto"/>
              </a:rPr>
              <a:t>P[D, S, A, B, E]= P[D | S, A, B, E]. P[S, A, B, E]</a:t>
            </a:r>
            <a:endParaRPr sz="240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US" sz="2400" b="1">
                <a:solidFill>
                  <a:srgbClr val="333333"/>
                </a:solidFill>
                <a:highlight>
                  <a:srgbClr val="FFFFFF"/>
                </a:highlight>
                <a:latin typeface="Roboto"/>
                <a:ea typeface="Roboto"/>
                <a:cs typeface="Roboto"/>
                <a:sym typeface="Roboto"/>
              </a:rPr>
              <a:t>=P[D | S, A, B, E]. P[S | A, B, E]. P[A, B, E]</a:t>
            </a:r>
            <a:endParaRPr sz="240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US" sz="2400" b="1">
                <a:solidFill>
                  <a:srgbClr val="333333"/>
                </a:solidFill>
                <a:highlight>
                  <a:srgbClr val="FFFFFF"/>
                </a:highlight>
                <a:latin typeface="Roboto"/>
                <a:ea typeface="Roboto"/>
                <a:cs typeface="Roboto"/>
                <a:sym typeface="Roboto"/>
              </a:rPr>
              <a:t>= P [D| A]. P [ S| A, B, E]. P[ A, B, E]</a:t>
            </a:r>
            <a:endParaRPr sz="240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US" sz="2400" b="1">
                <a:solidFill>
                  <a:srgbClr val="333333"/>
                </a:solidFill>
                <a:highlight>
                  <a:srgbClr val="FFFFFF"/>
                </a:highlight>
                <a:latin typeface="Roboto"/>
                <a:ea typeface="Roboto"/>
                <a:cs typeface="Roboto"/>
                <a:sym typeface="Roboto"/>
              </a:rPr>
              <a:t>= P[D | A]. P[ S | A]. P[A| B, E]. P[B, E]</a:t>
            </a:r>
            <a:endParaRPr sz="240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US" sz="2400" b="1">
                <a:solidFill>
                  <a:srgbClr val="333333"/>
                </a:solidFill>
                <a:highlight>
                  <a:srgbClr val="FFFFFF"/>
                </a:highlight>
                <a:latin typeface="Roboto"/>
                <a:ea typeface="Roboto"/>
                <a:cs typeface="Roboto"/>
                <a:sym typeface="Roboto"/>
              </a:rPr>
              <a:t>= P[D | A ]. P[S | A]. P[A| B, E]. P[B |E]. P[E]</a:t>
            </a:r>
            <a:endParaRPr sz="2400" b="1">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e4c6639ba4_0_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3000" b="1">
                <a:solidFill>
                  <a:srgbClr val="333333"/>
                </a:solidFill>
                <a:highlight>
                  <a:schemeClr val="lt1"/>
                </a:highlight>
                <a:latin typeface="Roboto"/>
                <a:ea typeface="Roboto"/>
                <a:cs typeface="Roboto"/>
                <a:sym typeface="Roboto"/>
              </a:rPr>
              <a:t>Bayesian network </a:t>
            </a:r>
            <a:endParaRPr/>
          </a:p>
        </p:txBody>
      </p:sp>
      <p:sp>
        <p:nvSpPr>
          <p:cNvPr id="285" name="Google Shape;285;g1e4c6639ba4_0_7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a:bodyPr>
          <a:lstStyle/>
          <a:p>
            <a:pPr marL="0" lvl="0" indent="0" algn="just" rtl="0">
              <a:lnSpc>
                <a:spcPct val="115000"/>
              </a:lnSpc>
              <a:spcBef>
                <a:spcPts val="1200"/>
              </a:spcBef>
              <a:spcAft>
                <a:spcPts val="0"/>
              </a:spcAft>
              <a:buNone/>
            </a:pPr>
            <a:endParaRPr sz="2400">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ct val="45833"/>
              <a:buFont typeface="Arial"/>
              <a:buNone/>
            </a:pPr>
            <a:r>
              <a:rPr lang="en-US" sz="2400">
                <a:solidFill>
                  <a:srgbClr val="333333"/>
                </a:solidFill>
                <a:highlight>
                  <a:srgbClr val="FFFFFF"/>
                </a:highlight>
                <a:latin typeface="Roboto"/>
                <a:ea typeface="Roboto"/>
                <a:cs typeface="Roboto"/>
                <a:sym typeface="Roboto"/>
              </a:rPr>
              <a:t>From the formula of joint distribution, we can write the problem statement in the form of probability distribution:</a:t>
            </a:r>
            <a:endParaRPr sz="2400">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ct val="45833"/>
              <a:buFont typeface="Arial"/>
              <a:buNone/>
            </a:pPr>
            <a:r>
              <a:rPr lang="en-US" sz="2400" b="1">
                <a:solidFill>
                  <a:srgbClr val="333333"/>
                </a:solidFill>
                <a:highlight>
                  <a:srgbClr val="FFFFFF"/>
                </a:highlight>
                <a:latin typeface="Roboto"/>
                <a:ea typeface="Roboto"/>
                <a:cs typeface="Roboto"/>
                <a:sym typeface="Roboto"/>
              </a:rPr>
              <a:t>P(S, D, A, ¬B, ¬E) = P (S|A) *P (D|A)*P (A|¬B ^ ¬E) *P (¬B) *P (¬E).</a:t>
            </a:r>
            <a:endParaRPr sz="240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ct val="45833"/>
              <a:buFont typeface="Arial"/>
              <a:buNone/>
            </a:pPr>
            <a:r>
              <a:rPr lang="en-US" sz="2400">
                <a:solidFill>
                  <a:srgbClr val="333333"/>
                </a:solidFill>
                <a:highlight>
                  <a:srgbClr val="FFFFFF"/>
                </a:highlight>
                <a:latin typeface="Roboto"/>
                <a:ea typeface="Roboto"/>
                <a:cs typeface="Roboto"/>
                <a:sym typeface="Roboto"/>
              </a:rPr>
              <a:t>= 0.75* 0.91* 0.001* 0.998*0.999</a:t>
            </a:r>
            <a:endParaRPr sz="2400">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ct val="45833"/>
              <a:buFont typeface="Arial"/>
              <a:buNone/>
            </a:pPr>
            <a:r>
              <a:rPr lang="en-US" sz="2400" b="1">
                <a:solidFill>
                  <a:srgbClr val="333333"/>
                </a:solidFill>
                <a:highlight>
                  <a:srgbClr val="FFFFFF"/>
                </a:highlight>
                <a:latin typeface="Roboto"/>
                <a:ea typeface="Roboto"/>
                <a:cs typeface="Roboto"/>
                <a:sym typeface="Roboto"/>
              </a:rPr>
              <a:t>= 0.00068045.</a:t>
            </a:r>
            <a:endParaRPr sz="240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ct val="55000"/>
              <a:buFont typeface="Arial"/>
              <a:buNone/>
            </a:pPr>
            <a:endParaRPr sz="2000" b="1">
              <a:solidFill>
                <a:srgbClr val="333333"/>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ct val="55000"/>
              <a:buFont typeface="Arial"/>
              <a:buNone/>
            </a:pPr>
            <a:r>
              <a:rPr lang="en-US" sz="2000" b="1">
                <a:solidFill>
                  <a:srgbClr val="0000FF"/>
                </a:solidFill>
                <a:highlight>
                  <a:srgbClr val="FFFFFF"/>
                </a:highlight>
                <a:latin typeface="Roboto"/>
                <a:ea typeface="Roboto"/>
                <a:cs typeface="Roboto"/>
                <a:sym typeface="Roboto"/>
              </a:rPr>
              <a:t>Hence, a Bayesian network can answer any query about the domain by using Joint distribution.</a:t>
            </a:r>
            <a:endParaRPr sz="2000" b="1">
              <a:solidFill>
                <a:srgbClr val="0000FF"/>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1e4d5fad7d5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t>Decision Theory</a:t>
            </a:r>
            <a:endParaRPr b="1"/>
          </a:p>
        </p:txBody>
      </p:sp>
      <p:sp>
        <p:nvSpPr>
          <p:cNvPr id="291" name="Google Shape;291;g1e4d5fad7d5_0_0"/>
          <p:cNvSpPr txBox="1">
            <a:spLocks noGrp="1"/>
          </p:cNvSpPr>
          <p:nvPr>
            <p:ph type="body" idx="1"/>
          </p:nvPr>
        </p:nvSpPr>
        <p:spPr>
          <a:xfrm>
            <a:off x="838200" y="1690825"/>
            <a:ext cx="10515600" cy="4485900"/>
          </a:xfrm>
          <a:prstGeom prst="rect">
            <a:avLst/>
          </a:prstGeom>
        </p:spPr>
        <p:txBody>
          <a:bodyPr spcFirstLastPara="1" wrap="square" lIns="91425" tIns="45700" rIns="91425" bIns="45700" anchor="t" anchorCtr="0">
            <a:normAutofit fontScale="92500" lnSpcReduction="10000"/>
          </a:bodyPr>
          <a:lstStyle/>
          <a:p>
            <a:pPr marL="0" lvl="0" indent="0" algn="ctr" rtl="0">
              <a:lnSpc>
                <a:spcPct val="150000"/>
              </a:lnSpc>
              <a:spcBef>
                <a:spcPts val="1000"/>
              </a:spcBef>
              <a:spcAft>
                <a:spcPts val="0"/>
              </a:spcAft>
              <a:buNone/>
            </a:pPr>
            <a:r>
              <a:rPr lang="en-US" sz="3000" b="1">
                <a:solidFill>
                  <a:schemeClr val="accent5"/>
                </a:solidFill>
                <a:highlight>
                  <a:srgbClr val="FFFFFF"/>
                </a:highlight>
              </a:rPr>
              <a:t>“ Decision theory</a:t>
            </a:r>
            <a:r>
              <a:rPr lang="en-US" sz="3000">
                <a:solidFill>
                  <a:schemeClr val="accent5"/>
                </a:solidFill>
                <a:highlight>
                  <a:srgbClr val="FFFFFF"/>
                </a:highlight>
              </a:rPr>
              <a:t> is the study of principles and algorithms for making correct decisions “</a:t>
            </a:r>
            <a:endParaRPr sz="3000">
              <a:solidFill>
                <a:schemeClr val="accent5"/>
              </a:solidFill>
              <a:highlight>
                <a:srgbClr val="FFFFFF"/>
              </a:highlight>
            </a:endParaRPr>
          </a:p>
          <a:p>
            <a:pPr marL="0" lvl="0" indent="0" algn="l" rtl="0">
              <a:lnSpc>
                <a:spcPct val="150000"/>
              </a:lnSpc>
              <a:spcBef>
                <a:spcPts val="1000"/>
              </a:spcBef>
              <a:spcAft>
                <a:spcPts val="0"/>
              </a:spcAft>
              <a:buNone/>
            </a:pPr>
            <a:r>
              <a:rPr lang="en-US" sz="2400">
                <a:highlight>
                  <a:srgbClr val="FFFFFF"/>
                </a:highlight>
              </a:rPr>
              <a:t> Decisions that allow an agent to achieve better outcomes with respect to its goals. Every action at least implicitly represents a decision under uncertainty: in a state of partial knowledge, something has to be done, even if that something turns out to be nothing (call it "the null action"). Even if you don't know how you make decisions, decisions do get made, and so there has to be some underlying mechanism.</a:t>
            </a:r>
            <a:endParaRPr sz="2400">
              <a:highlight>
                <a:srgbClr val="FFFFFF"/>
              </a:highlight>
            </a:endParaRPr>
          </a:p>
          <a:p>
            <a:pPr marL="0" lvl="0" indent="0" algn="l" rtl="0">
              <a:lnSpc>
                <a:spcPct val="150000"/>
              </a:lnSpc>
              <a:spcBef>
                <a:spcPts val="1000"/>
              </a:spcBef>
              <a:spcAft>
                <a:spcPts val="0"/>
              </a:spcAft>
              <a:buNone/>
            </a:pPr>
            <a:r>
              <a:rPr lang="en-US" sz="2400">
                <a:highlight>
                  <a:srgbClr val="FFFFFF"/>
                </a:highlight>
              </a:rPr>
              <a:t> What is it? And how can it be done better? Decision theory has the answers.</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1e4d5fad7d5_0_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Markov Decision Process</a:t>
            </a:r>
            <a:endParaRPr/>
          </a:p>
        </p:txBody>
      </p:sp>
      <p:sp>
        <p:nvSpPr>
          <p:cNvPr id="297" name="Google Shape;297;g1e4d5fad7d5_0_1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200000"/>
              </a:lnSpc>
              <a:spcBef>
                <a:spcPts val="1000"/>
              </a:spcBef>
              <a:spcAft>
                <a:spcPts val="0"/>
              </a:spcAft>
              <a:buNone/>
            </a:pPr>
            <a:r>
              <a:rPr lang="en-US" sz="2200" b="1">
                <a:solidFill>
                  <a:srgbClr val="080809"/>
                </a:solidFill>
                <a:highlight>
                  <a:srgbClr val="FFFFFF"/>
                </a:highlight>
                <a:latin typeface="Arial"/>
                <a:ea typeface="Arial"/>
                <a:cs typeface="Arial"/>
                <a:sym typeface="Arial"/>
              </a:rPr>
              <a:t>“A Markov decision process (MDP) refers to a stochastic decision-making process that uses a mathematical framework to model the decision-making of a dynamic system. “</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e4d5fad7d5_0_18"/>
          <p:cNvSpPr txBox="1">
            <a:spLocks noGrp="1"/>
          </p:cNvSpPr>
          <p:nvPr>
            <p:ph type="title"/>
          </p:nvPr>
        </p:nvSpPr>
        <p:spPr>
          <a:xfrm>
            <a:off x="838200" y="365125"/>
            <a:ext cx="10515600" cy="985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t>How does a Markov Decision Process work ?</a:t>
            </a:r>
            <a:endParaRPr sz="4000"/>
          </a:p>
        </p:txBody>
      </p:sp>
      <p:sp>
        <p:nvSpPr>
          <p:cNvPr id="303" name="Google Shape;303;g1e4d5fad7d5_0_18"/>
          <p:cNvSpPr txBox="1">
            <a:spLocks noGrp="1"/>
          </p:cNvSpPr>
          <p:nvPr>
            <p:ph type="body" idx="1"/>
          </p:nvPr>
        </p:nvSpPr>
        <p:spPr>
          <a:xfrm>
            <a:off x="838200" y="1243675"/>
            <a:ext cx="10515600" cy="5409600"/>
          </a:xfrm>
          <a:prstGeom prst="rect">
            <a:avLst/>
          </a:prstGeom>
        </p:spPr>
        <p:txBody>
          <a:bodyPr spcFirstLastPara="1" wrap="square" lIns="91425" tIns="45700" rIns="91425" bIns="45700" anchor="t" anchorCtr="0">
            <a:normAutofit fontScale="40000" lnSpcReduction="10000"/>
          </a:bodyPr>
          <a:lstStyle/>
          <a:p>
            <a:pPr marL="0" lvl="0" indent="0" algn="l" rtl="0">
              <a:spcBef>
                <a:spcPts val="1000"/>
              </a:spcBef>
              <a:spcAft>
                <a:spcPts val="0"/>
              </a:spcAft>
              <a:buClr>
                <a:schemeClr val="dk1"/>
              </a:buClr>
              <a:buSzPts val="358"/>
              <a:buFont typeface="Arial"/>
              <a:buNone/>
            </a:pPr>
            <a:endParaRPr sz="4500"/>
          </a:p>
          <a:p>
            <a:pPr marL="0" lvl="0" indent="0" algn="l" rtl="0">
              <a:lnSpc>
                <a:spcPct val="150000"/>
              </a:lnSpc>
              <a:spcBef>
                <a:spcPts val="1000"/>
              </a:spcBef>
              <a:spcAft>
                <a:spcPts val="0"/>
              </a:spcAft>
              <a:buNone/>
            </a:pPr>
            <a:r>
              <a:rPr lang="en-US" sz="4500" b="1">
                <a:solidFill>
                  <a:srgbClr val="080809"/>
                </a:solidFill>
                <a:highlight>
                  <a:srgbClr val="FFFFFF"/>
                </a:highlight>
                <a:latin typeface="Arial"/>
                <a:ea typeface="Arial"/>
                <a:cs typeface="Arial"/>
                <a:sym typeface="Arial"/>
              </a:rPr>
              <a:t>The MDP model operates by using key elements such as the agent, states, actions, rewards, and optimal policies. The agent refers to a system responsible for making decisions and performing actions. It operates in an environment that details the various states that the agent is in while it transitions from one state to another. MDP defines the mechanism of how certain states and an agent’s actions lead to the other states. Moreover, the agent receives rewards depending on the action it performs and the state it attains (current state).</a:t>
            </a:r>
            <a:endParaRPr sz="4500" b="1">
              <a:solidFill>
                <a:srgbClr val="080809"/>
              </a:solidFill>
              <a:highlight>
                <a:srgbClr val="FFFFFF"/>
              </a:highlight>
              <a:latin typeface="Arial"/>
              <a:ea typeface="Arial"/>
              <a:cs typeface="Arial"/>
              <a:sym typeface="Arial"/>
            </a:endParaRPr>
          </a:p>
          <a:p>
            <a:pPr marL="0" lvl="0" indent="0" algn="l" rtl="0">
              <a:spcBef>
                <a:spcPts val="1000"/>
              </a:spcBef>
              <a:spcAft>
                <a:spcPts val="0"/>
              </a:spcAft>
              <a:buClr>
                <a:schemeClr val="dk1"/>
              </a:buClr>
              <a:buSzPts val="358"/>
              <a:buFont typeface="Arial"/>
              <a:buNone/>
            </a:pPr>
            <a:endParaRPr sz="4500">
              <a:solidFill>
                <a:srgbClr val="080809"/>
              </a:solidFill>
              <a:highlight>
                <a:srgbClr val="FFFFFF"/>
              </a:highlight>
              <a:latin typeface="Arial"/>
              <a:ea typeface="Arial"/>
              <a:cs typeface="Arial"/>
              <a:sym typeface="Arial"/>
            </a:endParaRPr>
          </a:p>
          <a:p>
            <a:pPr marL="0" lvl="0" indent="0" algn="l" rtl="0">
              <a:lnSpc>
                <a:spcPct val="150000"/>
              </a:lnSpc>
              <a:spcBef>
                <a:spcPts val="0"/>
              </a:spcBef>
              <a:spcAft>
                <a:spcPts val="0"/>
              </a:spcAft>
              <a:buClr>
                <a:schemeClr val="dk1"/>
              </a:buClr>
              <a:buSzPts val="358"/>
              <a:buFont typeface="Arial"/>
              <a:buNone/>
            </a:pPr>
            <a:r>
              <a:rPr lang="en-US" sz="4500" b="1">
                <a:solidFill>
                  <a:srgbClr val="080809"/>
                </a:solidFill>
                <a:highlight>
                  <a:srgbClr val="FFFFFF"/>
                </a:highlight>
                <a:latin typeface="Arial"/>
                <a:ea typeface="Arial"/>
                <a:cs typeface="Arial"/>
                <a:sym typeface="Arial"/>
              </a:rPr>
              <a:t>The MDP framework has the following key components:</a:t>
            </a:r>
            <a:endParaRPr sz="4500" b="1">
              <a:solidFill>
                <a:srgbClr val="080809"/>
              </a:solidFill>
              <a:highlight>
                <a:srgbClr val="FFFFFF"/>
              </a:highlight>
              <a:latin typeface="Arial"/>
              <a:ea typeface="Arial"/>
              <a:cs typeface="Arial"/>
              <a:sym typeface="Arial"/>
            </a:endParaRPr>
          </a:p>
          <a:p>
            <a:pPr marL="838200" lvl="0" indent="-321468" algn="l" rtl="0">
              <a:lnSpc>
                <a:spcPct val="165000"/>
              </a:lnSpc>
              <a:spcBef>
                <a:spcPts val="3000"/>
              </a:spcBef>
              <a:spcAft>
                <a:spcPts val="0"/>
              </a:spcAft>
              <a:buClr>
                <a:srgbClr val="0D0D0D"/>
              </a:buClr>
              <a:buSzPct val="100000"/>
              <a:buFont typeface="Times New Roman"/>
              <a:buChar char="●"/>
            </a:pPr>
            <a:r>
              <a:rPr lang="en-US" sz="4500" b="1" i="1">
                <a:solidFill>
                  <a:srgbClr val="0D0D0D"/>
                </a:solidFill>
                <a:highlight>
                  <a:srgbClr val="FFFFFF"/>
                </a:highlight>
                <a:latin typeface="Times New Roman"/>
                <a:ea typeface="Times New Roman"/>
                <a:cs typeface="Times New Roman"/>
                <a:sym typeface="Times New Roman"/>
              </a:rPr>
              <a:t>S</a:t>
            </a:r>
            <a:r>
              <a:rPr lang="en-US" sz="4500" b="1">
                <a:solidFill>
                  <a:srgbClr val="0D0D0D"/>
                </a:solidFill>
                <a:highlight>
                  <a:srgbClr val="FFFFFF"/>
                </a:highlight>
                <a:latin typeface="Times New Roman"/>
                <a:ea typeface="Times New Roman"/>
                <a:cs typeface="Times New Roman"/>
                <a:sym typeface="Times New Roman"/>
              </a:rPr>
              <a:t>: states (</a:t>
            </a:r>
            <a:r>
              <a:rPr lang="en-US" sz="4500" b="1" i="1">
                <a:solidFill>
                  <a:srgbClr val="0D0D0D"/>
                </a:solidFill>
                <a:highlight>
                  <a:srgbClr val="FFFFFF"/>
                </a:highlight>
                <a:latin typeface="Times New Roman"/>
                <a:ea typeface="Times New Roman"/>
                <a:cs typeface="Times New Roman"/>
                <a:sym typeface="Times New Roman"/>
              </a:rPr>
              <a:t>s ∈ S</a:t>
            </a:r>
            <a:r>
              <a:rPr lang="en-US" sz="4500" b="1">
                <a:solidFill>
                  <a:srgbClr val="0D0D0D"/>
                </a:solidFill>
                <a:highlight>
                  <a:srgbClr val="FFFFFF"/>
                </a:highlight>
                <a:latin typeface="Times New Roman"/>
                <a:ea typeface="Times New Roman"/>
                <a:cs typeface="Times New Roman"/>
                <a:sym typeface="Times New Roman"/>
              </a:rPr>
              <a:t>)</a:t>
            </a:r>
            <a:endParaRPr sz="4500" b="1">
              <a:solidFill>
                <a:srgbClr val="0D0D0D"/>
              </a:solidFill>
              <a:highlight>
                <a:srgbClr val="FFFFFF"/>
              </a:highlight>
              <a:latin typeface="Times New Roman"/>
              <a:ea typeface="Times New Roman"/>
              <a:cs typeface="Times New Roman"/>
              <a:sym typeface="Times New Roman"/>
            </a:endParaRPr>
          </a:p>
          <a:p>
            <a:pPr marL="838200" lvl="0" indent="-321468" algn="l" rtl="0">
              <a:lnSpc>
                <a:spcPct val="165000"/>
              </a:lnSpc>
              <a:spcBef>
                <a:spcPts val="0"/>
              </a:spcBef>
              <a:spcAft>
                <a:spcPts val="0"/>
              </a:spcAft>
              <a:buClr>
                <a:srgbClr val="0D0D0D"/>
              </a:buClr>
              <a:buSzPct val="100000"/>
              <a:buFont typeface="Times New Roman"/>
              <a:buChar char="●"/>
            </a:pPr>
            <a:r>
              <a:rPr lang="en-US" sz="4500" b="1" i="1">
                <a:solidFill>
                  <a:srgbClr val="0D0D0D"/>
                </a:solidFill>
                <a:highlight>
                  <a:srgbClr val="FFFFFF"/>
                </a:highlight>
                <a:latin typeface="Times New Roman"/>
                <a:ea typeface="Times New Roman"/>
                <a:cs typeface="Times New Roman"/>
                <a:sym typeface="Times New Roman"/>
              </a:rPr>
              <a:t>A</a:t>
            </a:r>
            <a:r>
              <a:rPr lang="en-US" sz="4500" b="1">
                <a:solidFill>
                  <a:srgbClr val="0D0D0D"/>
                </a:solidFill>
                <a:highlight>
                  <a:srgbClr val="FFFFFF"/>
                </a:highlight>
                <a:latin typeface="Times New Roman"/>
                <a:ea typeface="Times New Roman"/>
                <a:cs typeface="Times New Roman"/>
                <a:sym typeface="Times New Roman"/>
              </a:rPr>
              <a:t>: Actions </a:t>
            </a:r>
            <a:r>
              <a:rPr lang="en-US" sz="4500" b="1" i="1">
                <a:solidFill>
                  <a:srgbClr val="0D0D0D"/>
                </a:solidFill>
                <a:highlight>
                  <a:srgbClr val="FFFFFF"/>
                </a:highlight>
                <a:latin typeface="Times New Roman"/>
                <a:ea typeface="Times New Roman"/>
                <a:cs typeface="Times New Roman"/>
                <a:sym typeface="Times New Roman"/>
              </a:rPr>
              <a:t>(a ∈ A)</a:t>
            </a:r>
            <a:endParaRPr sz="4500" b="1" i="1">
              <a:solidFill>
                <a:srgbClr val="0D0D0D"/>
              </a:solidFill>
              <a:highlight>
                <a:srgbClr val="FFFFFF"/>
              </a:highlight>
              <a:latin typeface="Times New Roman"/>
              <a:ea typeface="Times New Roman"/>
              <a:cs typeface="Times New Roman"/>
              <a:sym typeface="Times New Roman"/>
            </a:endParaRPr>
          </a:p>
          <a:p>
            <a:pPr marL="838200" lvl="0" indent="-321468" algn="l" rtl="0">
              <a:lnSpc>
                <a:spcPct val="165000"/>
              </a:lnSpc>
              <a:spcBef>
                <a:spcPts val="0"/>
              </a:spcBef>
              <a:spcAft>
                <a:spcPts val="0"/>
              </a:spcAft>
              <a:buClr>
                <a:srgbClr val="0D0D0D"/>
              </a:buClr>
              <a:buSzPct val="100000"/>
              <a:buFont typeface="Times New Roman"/>
              <a:buChar char="●"/>
            </a:pPr>
            <a:r>
              <a:rPr lang="en-US" sz="4500" b="1" i="1">
                <a:solidFill>
                  <a:srgbClr val="0D0D0D"/>
                </a:solidFill>
                <a:highlight>
                  <a:srgbClr val="FFFFFF"/>
                </a:highlight>
                <a:latin typeface="Times New Roman"/>
                <a:ea typeface="Times New Roman"/>
                <a:cs typeface="Times New Roman"/>
                <a:sym typeface="Times New Roman"/>
              </a:rPr>
              <a:t>P (St+1</a:t>
            </a:r>
            <a:r>
              <a:rPr lang="en-US" sz="4500" b="1">
                <a:solidFill>
                  <a:srgbClr val="0D0D0D"/>
                </a:solidFill>
                <a:highlight>
                  <a:srgbClr val="FFFFFF"/>
                </a:highlight>
                <a:latin typeface="Times New Roman"/>
                <a:ea typeface="Times New Roman"/>
                <a:cs typeface="Times New Roman"/>
                <a:sym typeface="Times New Roman"/>
              </a:rPr>
              <a:t>|</a:t>
            </a:r>
            <a:r>
              <a:rPr lang="en-US" sz="4500" b="1" i="1">
                <a:solidFill>
                  <a:srgbClr val="0D0D0D"/>
                </a:solidFill>
                <a:highlight>
                  <a:srgbClr val="FFFFFF"/>
                </a:highlight>
                <a:latin typeface="Times New Roman"/>
                <a:ea typeface="Times New Roman"/>
                <a:cs typeface="Times New Roman"/>
                <a:sym typeface="Times New Roman"/>
              </a:rPr>
              <a:t>st.at)</a:t>
            </a:r>
            <a:r>
              <a:rPr lang="en-US" sz="4500" b="1">
                <a:solidFill>
                  <a:srgbClr val="0D0D0D"/>
                </a:solidFill>
                <a:highlight>
                  <a:srgbClr val="FFFFFF"/>
                </a:highlight>
                <a:latin typeface="Times New Roman"/>
                <a:ea typeface="Times New Roman"/>
                <a:cs typeface="Times New Roman"/>
                <a:sym typeface="Times New Roman"/>
              </a:rPr>
              <a:t>: Transition probabilities</a:t>
            </a:r>
            <a:endParaRPr sz="4500" b="1">
              <a:solidFill>
                <a:srgbClr val="0D0D0D"/>
              </a:solidFill>
              <a:highlight>
                <a:srgbClr val="FFFFFF"/>
              </a:highlight>
              <a:latin typeface="Times New Roman"/>
              <a:ea typeface="Times New Roman"/>
              <a:cs typeface="Times New Roman"/>
              <a:sym typeface="Times New Roman"/>
            </a:endParaRPr>
          </a:p>
          <a:p>
            <a:pPr marL="838200" lvl="0" indent="-321468" algn="l" rtl="0">
              <a:lnSpc>
                <a:spcPct val="165000"/>
              </a:lnSpc>
              <a:spcBef>
                <a:spcPts val="0"/>
              </a:spcBef>
              <a:spcAft>
                <a:spcPts val="0"/>
              </a:spcAft>
              <a:buClr>
                <a:srgbClr val="0D0D0D"/>
              </a:buClr>
              <a:buSzPct val="100000"/>
              <a:buFont typeface="Times New Roman"/>
              <a:buChar char="●"/>
            </a:pPr>
            <a:r>
              <a:rPr lang="en-US" sz="4500" b="1">
                <a:solidFill>
                  <a:srgbClr val="0D0D0D"/>
                </a:solidFill>
                <a:highlight>
                  <a:srgbClr val="FFFFFF"/>
                </a:highlight>
                <a:latin typeface="Times New Roman"/>
                <a:ea typeface="Times New Roman"/>
                <a:cs typeface="Times New Roman"/>
                <a:sym typeface="Times New Roman"/>
              </a:rPr>
              <a:t>R </a:t>
            </a:r>
            <a:r>
              <a:rPr lang="en-US" sz="4500" b="1" i="1">
                <a:solidFill>
                  <a:srgbClr val="0D0D0D"/>
                </a:solidFill>
                <a:highlight>
                  <a:srgbClr val="FFFFFF"/>
                </a:highlight>
                <a:latin typeface="Times New Roman"/>
                <a:ea typeface="Times New Roman"/>
                <a:cs typeface="Times New Roman"/>
                <a:sym typeface="Times New Roman"/>
              </a:rPr>
              <a:t>(s)</a:t>
            </a:r>
            <a:r>
              <a:rPr lang="en-US" sz="4500" b="1">
                <a:solidFill>
                  <a:srgbClr val="0D0D0D"/>
                </a:solidFill>
                <a:highlight>
                  <a:srgbClr val="FFFFFF"/>
                </a:highlight>
                <a:latin typeface="Times New Roman"/>
                <a:ea typeface="Times New Roman"/>
                <a:cs typeface="Times New Roman"/>
                <a:sym typeface="Times New Roman"/>
              </a:rPr>
              <a:t>: Reward</a:t>
            </a:r>
            <a:endParaRPr sz="4500" b="1">
              <a:solidFill>
                <a:srgbClr val="0D0D0D"/>
              </a:solidFill>
              <a:highlight>
                <a:srgbClr val="FFFFFF"/>
              </a:highlight>
              <a:latin typeface="Times New Roman"/>
              <a:ea typeface="Times New Roman"/>
              <a:cs typeface="Times New Roman"/>
              <a:sym typeface="Times New Roman"/>
            </a:endParaRPr>
          </a:p>
          <a:p>
            <a:pPr marL="0" lvl="0" indent="0" algn="l" rtl="0">
              <a:spcBef>
                <a:spcPts val="320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e4d5fad7d5_0_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Markov Decision Process</a:t>
            </a:r>
            <a:endParaRPr/>
          </a:p>
        </p:txBody>
      </p:sp>
      <p:sp>
        <p:nvSpPr>
          <p:cNvPr id="309" name="Google Shape;309;g1e4d5fad7d5_0_32"/>
          <p:cNvSpPr txBox="1">
            <a:spLocks noGrp="1"/>
          </p:cNvSpPr>
          <p:nvPr>
            <p:ph type="body" idx="1"/>
          </p:nvPr>
        </p:nvSpPr>
        <p:spPr>
          <a:xfrm>
            <a:off x="715375" y="1805150"/>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800">
                <a:solidFill>
                  <a:srgbClr val="080809"/>
                </a:solidFill>
                <a:highlight>
                  <a:srgbClr val="FFFFFF"/>
                </a:highlight>
                <a:latin typeface="Arial"/>
                <a:ea typeface="Arial"/>
                <a:cs typeface="Arial"/>
                <a:sym typeface="Arial"/>
              </a:rPr>
              <a:t>The graphical representation of the MDP model is as follows:</a:t>
            </a:r>
            <a:endParaRPr sz="1800"/>
          </a:p>
        </p:txBody>
      </p:sp>
      <p:pic>
        <p:nvPicPr>
          <p:cNvPr id="310" name="Google Shape;310;g1e4d5fad7d5_0_32"/>
          <p:cNvPicPr preferRelativeResize="0"/>
          <p:nvPr/>
        </p:nvPicPr>
        <p:blipFill>
          <a:blip r:embed="rId3">
            <a:alphaModFix/>
          </a:blip>
          <a:stretch>
            <a:fillRect/>
          </a:stretch>
        </p:blipFill>
        <p:spPr>
          <a:xfrm>
            <a:off x="2784150" y="2702250"/>
            <a:ext cx="7042250" cy="3018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e4d5fad7d5_0_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Markov Decision Process</a:t>
            </a:r>
            <a:endParaRPr/>
          </a:p>
        </p:txBody>
      </p:sp>
      <p:sp>
        <p:nvSpPr>
          <p:cNvPr id="316" name="Google Shape;316;g1e4d5fad7d5_0_3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1800">
                <a:solidFill>
                  <a:srgbClr val="080809"/>
                </a:solidFill>
                <a:highlight>
                  <a:srgbClr val="FFFFFF"/>
                </a:highlight>
                <a:latin typeface="Arial"/>
                <a:ea typeface="Arial"/>
                <a:cs typeface="Arial"/>
                <a:sym typeface="Arial"/>
              </a:rPr>
              <a:t>The MDP model uses the Markov Property, which states that the future can be determined only from the present state that encapsulates all the necessary information from the past. The Markov Property can be evaluated by using this equation:</a:t>
            </a:r>
            <a:endParaRPr sz="1800">
              <a:solidFill>
                <a:srgbClr val="080809"/>
              </a:solidFill>
              <a:highlight>
                <a:srgbClr val="FFFFFF"/>
              </a:highlight>
              <a:latin typeface="Arial"/>
              <a:ea typeface="Arial"/>
              <a:cs typeface="Arial"/>
              <a:sym typeface="Arial"/>
            </a:endParaRPr>
          </a:p>
          <a:p>
            <a:pPr marL="0" lvl="0" indent="0" algn="ctr" rtl="0">
              <a:lnSpc>
                <a:spcPct val="150000"/>
              </a:lnSpc>
              <a:spcBef>
                <a:spcPts val="3000"/>
              </a:spcBef>
              <a:spcAft>
                <a:spcPts val="0"/>
              </a:spcAft>
              <a:buClr>
                <a:schemeClr val="dk1"/>
              </a:buClr>
              <a:buSzPts val="1100"/>
              <a:buFont typeface="Arial"/>
              <a:buNone/>
            </a:pPr>
            <a:r>
              <a:rPr lang="en-US" sz="1800" b="1">
                <a:solidFill>
                  <a:srgbClr val="080809"/>
                </a:solidFill>
                <a:highlight>
                  <a:srgbClr val="FFFFFF"/>
                </a:highlight>
                <a:latin typeface="Arial"/>
                <a:ea typeface="Arial"/>
                <a:cs typeface="Arial"/>
                <a:sym typeface="Arial"/>
              </a:rPr>
              <a:t>P[St+1|St] = P[St+1 |S1,S2,S3……St]</a:t>
            </a:r>
            <a:endParaRPr sz="1800" b="1">
              <a:solidFill>
                <a:srgbClr val="080809"/>
              </a:solidFill>
              <a:highlight>
                <a:srgbClr val="FFFFFF"/>
              </a:highlight>
              <a:latin typeface="Arial"/>
              <a:ea typeface="Arial"/>
              <a:cs typeface="Arial"/>
              <a:sym typeface="Arial"/>
            </a:endParaRPr>
          </a:p>
          <a:p>
            <a:pPr marL="0" lvl="0" indent="0" algn="l" rtl="0">
              <a:lnSpc>
                <a:spcPct val="150000"/>
              </a:lnSpc>
              <a:spcBef>
                <a:spcPts val="3000"/>
              </a:spcBef>
              <a:spcAft>
                <a:spcPts val="3000"/>
              </a:spcAft>
              <a:buNone/>
            </a:pPr>
            <a:r>
              <a:rPr lang="en-US" sz="1800">
                <a:solidFill>
                  <a:srgbClr val="080809"/>
                </a:solidFill>
                <a:highlight>
                  <a:srgbClr val="FFFFFF"/>
                </a:highlight>
                <a:latin typeface="Arial"/>
                <a:ea typeface="Arial"/>
                <a:cs typeface="Arial"/>
                <a:sym typeface="Arial"/>
              </a:rPr>
              <a:t>According to this equation, the probability of the next state </a:t>
            </a:r>
            <a:r>
              <a:rPr lang="en-US" sz="1800" i="1">
                <a:solidFill>
                  <a:srgbClr val="080809"/>
                </a:solidFill>
                <a:highlight>
                  <a:srgbClr val="FFFFFF"/>
                </a:highlight>
                <a:latin typeface="Arial"/>
                <a:ea typeface="Arial"/>
                <a:cs typeface="Arial"/>
                <a:sym typeface="Arial"/>
              </a:rPr>
              <a:t>(P[St+1]) </a:t>
            </a:r>
            <a:r>
              <a:rPr lang="en-US" sz="1800">
                <a:solidFill>
                  <a:srgbClr val="080809"/>
                </a:solidFill>
                <a:highlight>
                  <a:srgbClr val="FFFFFF"/>
                </a:highlight>
                <a:latin typeface="Arial"/>
                <a:ea typeface="Arial"/>
                <a:cs typeface="Arial"/>
                <a:sym typeface="Arial"/>
              </a:rPr>
              <a:t>given the present state </a:t>
            </a:r>
            <a:r>
              <a:rPr lang="en-US" sz="1800" i="1">
                <a:solidFill>
                  <a:srgbClr val="080809"/>
                </a:solidFill>
                <a:highlight>
                  <a:srgbClr val="FFFFFF"/>
                </a:highlight>
                <a:latin typeface="Arial"/>
                <a:ea typeface="Arial"/>
                <a:cs typeface="Arial"/>
                <a:sym typeface="Arial"/>
              </a:rPr>
              <a:t>(St)</a:t>
            </a:r>
            <a:r>
              <a:rPr lang="en-US" sz="1800">
                <a:solidFill>
                  <a:srgbClr val="080809"/>
                </a:solidFill>
                <a:highlight>
                  <a:srgbClr val="FFFFFF"/>
                </a:highlight>
                <a:latin typeface="Arial"/>
                <a:ea typeface="Arial"/>
                <a:cs typeface="Arial"/>
                <a:sym typeface="Arial"/>
              </a:rPr>
              <a:t> is given by the next state’s probability </a:t>
            </a:r>
            <a:r>
              <a:rPr lang="en-US" sz="1800" i="1">
                <a:solidFill>
                  <a:srgbClr val="080809"/>
                </a:solidFill>
                <a:highlight>
                  <a:srgbClr val="FFFFFF"/>
                </a:highlight>
                <a:latin typeface="Arial"/>
                <a:ea typeface="Arial"/>
                <a:cs typeface="Arial"/>
                <a:sym typeface="Arial"/>
              </a:rPr>
              <a:t>(P[St+1])</a:t>
            </a:r>
            <a:r>
              <a:rPr lang="en-US" sz="1800">
                <a:solidFill>
                  <a:srgbClr val="080809"/>
                </a:solidFill>
                <a:highlight>
                  <a:srgbClr val="FFFFFF"/>
                </a:highlight>
                <a:latin typeface="Arial"/>
                <a:ea typeface="Arial"/>
                <a:cs typeface="Arial"/>
                <a:sym typeface="Arial"/>
              </a:rPr>
              <a:t> considering all the previous states </a:t>
            </a:r>
            <a:r>
              <a:rPr lang="en-US" sz="1800" i="1">
                <a:solidFill>
                  <a:srgbClr val="080809"/>
                </a:solidFill>
                <a:highlight>
                  <a:srgbClr val="FFFFFF"/>
                </a:highlight>
                <a:latin typeface="Arial"/>
                <a:ea typeface="Arial"/>
                <a:cs typeface="Arial"/>
                <a:sym typeface="Arial"/>
              </a:rPr>
              <a:t>(S1,S2,S3……St)</a:t>
            </a:r>
            <a:r>
              <a:rPr lang="en-US" sz="1800">
                <a:solidFill>
                  <a:srgbClr val="080809"/>
                </a:solidFill>
                <a:highlight>
                  <a:srgbClr val="FFFFFF"/>
                </a:highlight>
                <a:latin typeface="Arial"/>
                <a:ea typeface="Arial"/>
                <a:cs typeface="Arial"/>
                <a:sym typeface="Aria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42"/>
        <p:cNvGrpSpPr/>
        <p:nvPr/>
      </p:nvGrpSpPr>
      <p:grpSpPr>
        <a:xfrm>
          <a:off x="0" y="0"/>
          <a:ext cx="0" cy="0"/>
          <a:chOff x="0" y="0"/>
          <a:chExt cx="0" cy="0"/>
        </a:xfrm>
      </p:grpSpPr>
      <p:sp>
        <p:nvSpPr>
          <p:cNvPr id="143" name="Google Shape;143;g25866b32ff2_0_277"/>
          <p:cNvSpPr txBox="1">
            <a:spLocks noGrp="1"/>
          </p:cNvSpPr>
          <p:nvPr>
            <p:ph type="title"/>
          </p:nvPr>
        </p:nvSpPr>
        <p:spPr>
          <a:xfrm>
            <a:off x="415600" y="167167"/>
            <a:ext cx="11360700" cy="6669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The Proposed revised syllabus at BE (SEM VII) </a:t>
            </a:r>
            <a:endParaRPr/>
          </a:p>
        </p:txBody>
      </p:sp>
      <p:sp>
        <p:nvSpPr>
          <p:cNvPr id="144" name="Google Shape;144;g25866b32ff2_0_277"/>
          <p:cNvSpPr/>
          <p:nvPr/>
        </p:nvSpPr>
        <p:spPr>
          <a:xfrm>
            <a:off x="11331367" y="43500"/>
            <a:ext cx="808024" cy="790458"/>
          </a:xfrm>
          <a:custGeom>
            <a:avLst/>
            <a:gdLst/>
            <a:ahLst/>
            <a:cxnLst/>
            <a:rect l="l" t="t" r="r" b="b"/>
            <a:pathLst>
              <a:path w="1756574" h="1756574" extrusionOk="0">
                <a:moveTo>
                  <a:pt x="0" y="0"/>
                </a:moveTo>
                <a:lnTo>
                  <a:pt x="1756574" y="0"/>
                </a:lnTo>
                <a:lnTo>
                  <a:pt x="1756574" y="1756574"/>
                </a:lnTo>
                <a:lnTo>
                  <a:pt x="0" y="1756574"/>
                </a:lnTo>
                <a:lnTo>
                  <a:pt x="0" y="0"/>
                </a:lnTo>
                <a:close/>
              </a:path>
            </a:pathLst>
          </a:custGeom>
          <a:blipFill rotWithShape="1">
            <a:blip r:embed="rId3">
              <a:alphaModFix/>
            </a:blip>
            <a:stretch>
              <a:fillRect/>
            </a:stretch>
          </a:blipFill>
          <a:ln>
            <a:noFill/>
          </a:ln>
        </p:spPr>
      </p:sp>
      <p:sp>
        <p:nvSpPr>
          <p:cNvPr id="145" name="Google Shape;145;g25866b32ff2_0_277"/>
          <p:cNvSpPr txBox="1"/>
          <p:nvPr/>
        </p:nvSpPr>
        <p:spPr>
          <a:xfrm>
            <a:off x="3991800" y="6460500"/>
            <a:ext cx="4208400" cy="384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900"/>
              <a:t>Department of Information Technology, BOS meeting 03-07-2023</a:t>
            </a:r>
            <a:endParaRPr sz="900"/>
          </a:p>
        </p:txBody>
      </p:sp>
      <p:graphicFrame>
        <p:nvGraphicFramePr>
          <p:cNvPr id="146" name="Google Shape;146;g25866b32ff2_0_277"/>
          <p:cNvGraphicFramePr/>
          <p:nvPr/>
        </p:nvGraphicFramePr>
        <p:xfrm>
          <a:off x="638067" y="1450000"/>
          <a:ext cx="3000000" cy="3000000"/>
        </p:xfrm>
        <a:graphic>
          <a:graphicData uri="http://schemas.openxmlformats.org/drawingml/2006/table">
            <a:tbl>
              <a:tblPr>
                <a:noFill/>
                <a:tableStyleId>{C51A4B43-0A80-4612-9A75-C9AC17998268}</a:tableStyleId>
              </a:tblPr>
              <a:tblGrid>
                <a:gridCol w="2084925"/>
                <a:gridCol w="3303400"/>
                <a:gridCol w="3024875"/>
                <a:gridCol w="2502675"/>
              </a:tblGrid>
              <a:tr h="553500">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Subject Code</a:t>
                      </a:r>
                      <a:endParaRPr sz="16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63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Name of subject</a:t>
                      </a:r>
                      <a:endParaRPr sz="16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Status</a:t>
                      </a:r>
                      <a:endParaRPr sz="16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Link</a:t>
                      </a:r>
                      <a:endParaRPr sz="16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73375">
                <a:tc>
                  <a:txBody>
                    <a:bodyPr/>
                    <a:lstStyle/>
                    <a:p>
                      <a:pPr marL="0" lvl="0" indent="0" algn="ctr" rtl="0">
                        <a:lnSpc>
                          <a:spcPct val="106666"/>
                        </a:lnSpc>
                        <a:spcBef>
                          <a:spcPts val="0"/>
                        </a:spcBef>
                        <a:spcAft>
                          <a:spcPts val="0"/>
                        </a:spcAft>
                        <a:buClr>
                          <a:schemeClr val="dk1"/>
                        </a:buClr>
                        <a:buSzPts val="1500"/>
                        <a:buFont typeface="Arial"/>
                        <a:buNone/>
                      </a:pPr>
                      <a:r>
                        <a:rPr lang="en-US" sz="1300">
                          <a:solidFill>
                            <a:schemeClr val="dk1"/>
                          </a:solidFill>
                        </a:rPr>
                        <a:t>ITDO7022</a:t>
                      </a:r>
                      <a:endParaRPr sz="13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06666"/>
                        </a:lnSpc>
                        <a:spcBef>
                          <a:spcPts val="0"/>
                        </a:spcBef>
                        <a:spcAft>
                          <a:spcPts val="0"/>
                        </a:spcAft>
                        <a:buNone/>
                      </a:pPr>
                      <a:r>
                        <a:rPr lang="en-US" sz="1300">
                          <a:solidFill>
                            <a:schemeClr val="dk1"/>
                          </a:solidFill>
                        </a:rPr>
                        <a:t>DLOC 4:AR – VR</a:t>
                      </a:r>
                      <a:endParaRPr sz="13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69900" lvl="0" indent="-241300" algn="ctr" rtl="0">
                        <a:spcBef>
                          <a:spcPts val="1600"/>
                        </a:spcBef>
                        <a:spcAft>
                          <a:spcPts val="1600"/>
                        </a:spcAft>
                        <a:buNone/>
                      </a:pPr>
                      <a:r>
                        <a:rPr lang="en-US" sz="1300">
                          <a:solidFill>
                            <a:schemeClr val="dk1"/>
                          </a:solidFill>
                        </a:rPr>
                        <a:t>Modified the contents by 10-15%</a:t>
                      </a:r>
                      <a:endParaRPr sz="13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hlink"/>
                          </a:solidFill>
                          <a:hlinkClick r:id="rId4"/>
                        </a:rPr>
                        <a:t>IT_BE_SemVII_DLOC_ARVR</a:t>
                      </a:r>
                      <a:endParaRPr sz="11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84825">
                <a:tc>
                  <a:txBody>
                    <a:bodyPr/>
                    <a:lstStyle/>
                    <a:p>
                      <a:pPr marL="0" lvl="0" indent="0" algn="ctr" rtl="0">
                        <a:lnSpc>
                          <a:spcPct val="106666"/>
                        </a:lnSpc>
                        <a:spcBef>
                          <a:spcPts val="0"/>
                        </a:spcBef>
                        <a:spcAft>
                          <a:spcPts val="0"/>
                        </a:spcAft>
                        <a:buClr>
                          <a:schemeClr val="dk1"/>
                        </a:buClr>
                        <a:buSzPts val="1500"/>
                        <a:buFont typeface="Arial"/>
                        <a:buNone/>
                      </a:pPr>
                      <a:r>
                        <a:rPr lang="en-US" sz="1300">
                          <a:solidFill>
                            <a:schemeClr val="dk1"/>
                          </a:solidFill>
                        </a:rPr>
                        <a:t>ITDO7023</a:t>
                      </a:r>
                      <a:endParaRPr sz="13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06666"/>
                        </a:lnSpc>
                        <a:spcBef>
                          <a:spcPts val="0"/>
                        </a:spcBef>
                        <a:spcAft>
                          <a:spcPts val="0"/>
                        </a:spcAft>
                        <a:buNone/>
                      </a:pPr>
                      <a:r>
                        <a:rPr lang="en-US" sz="1300">
                          <a:solidFill>
                            <a:schemeClr val="dk1"/>
                          </a:solidFill>
                        </a:rPr>
                        <a:t>DLOC 4:Quantum Computing</a:t>
                      </a:r>
                      <a:endParaRPr sz="13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Adopted the contents as it is from the syllabus of UoM</a:t>
                      </a:r>
                      <a:endParaRPr sz="13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hlink"/>
                          </a:solidFill>
                          <a:hlinkClick r:id="rId5"/>
                        </a:rPr>
                        <a:t>IT_BE_SemVII_Quantum Computing</a:t>
                      </a:r>
                      <a:endParaRPr sz="11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40800">
                <a:tc>
                  <a:txBody>
                    <a:bodyPr/>
                    <a:lstStyle/>
                    <a:p>
                      <a:pPr marL="0" lvl="0" indent="0" algn="ctr" rtl="0">
                        <a:lnSpc>
                          <a:spcPct val="107500"/>
                        </a:lnSpc>
                        <a:spcBef>
                          <a:spcPts val="0"/>
                        </a:spcBef>
                        <a:spcAft>
                          <a:spcPts val="0"/>
                        </a:spcAft>
                        <a:buClr>
                          <a:schemeClr val="dk1"/>
                        </a:buClr>
                        <a:buSzPts val="1500"/>
                        <a:buFont typeface="Arial"/>
                        <a:buNone/>
                      </a:pPr>
                      <a:r>
                        <a:rPr lang="en-US" sz="1300">
                          <a:solidFill>
                            <a:schemeClr val="dk1"/>
                          </a:solidFill>
                        </a:rPr>
                        <a:t>ITDO7024</a:t>
                      </a:r>
                      <a:endParaRPr sz="13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07500"/>
                        </a:lnSpc>
                        <a:spcBef>
                          <a:spcPts val="0"/>
                        </a:spcBef>
                        <a:spcAft>
                          <a:spcPts val="0"/>
                        </a:spcAft>
                        <a:buNone/>
                      </a:pPr>
                      <a:r>
                        <a:rPr lang="en-US" sz="1300">
                          <a:solidFill>
                            <a:schemeClr val="dk1"/>
                          </a:solidFill>
                        </a:rPr>
                        <a:t>DLOC 4:Information Retrieval System</a:t>
                      </a:r>
                      <a:endParaRPr sz="13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69900" lvl="0" indent="-241300" algn="ctr" rtl="0">
                        <a:spcBef>
                          <a:spcPts val="1600"/>
                        </a:spcBef>
                        <a:spcAft>
                          <a:spcPts val="1600"/>
                        </a:spcAft>
                        <a:buNone/>
                      </a:pPr>
                      <a:r>
                        <a:rPr lang="en-US" sz="1300">
                          <a:solidFill>
                            <a:schemeClr val="dk1"/>
                          </a:solidFill>
                        </a:rPr>
                        <a:t>Modified the contents by 10-15%</a:t>
                      </a:r>
                      <a:endParaRPr sz="13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hlink"/>
                          </a:solidFill>
                          <a:hlinkClick r:id="rId6"/>
                        </a:rPr>
                        <a:t>IT_BE_ SemVII_ DLOC_IR</a:t>
                      </a:r>
                      <a:endParaRPr sz="11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628525">
                <a:tc>
                  <a:txBody>
                    <a:bodyPr/>
                    <a:lstStyle/>
                    <a:p>
                      <a:pPr marL="0" lvl="0" indent="0" algn="ctr" rtl="0">
                        <a:lnSpc>
                          <a:spcPct val="98333"/>
                        </a:lnSpc>
                        <a:spcBef>
                          <a:spcPts val="200"/>
                        </a:spcBef>
                        <a:spcAft>
                          <a:spcPts val="0"/>
                        </a:spcAft>
                        <a:buClr>
                          <a:schemeClr val="dk1"/>
                        </a:buClr>
                        <a:buSzPts val="1500"/>
                        <a:buFont typeface="Arial"/>
                        <a:buNone/>
                      </a:pPr>
                      <a:r>
                        <a:rPr lang="en-US" sz="1300">
                          <a:solidFill>
                            <a:schemeClr val="dk1"/>
                          </a:solidFill>
                        </a:rPr>
                        <a:t>ILO7011</a:t>
                      </a:r>
                      <a:endParaRPr sz="13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98333"/>
                        </a:lnSpc>
                        <a:spcBef>
                          <a:spcPts val="200"/>
                        </a:spcBef>
                        <a:spcAft>
                          <a:spcPts val="0"/>
                        </a:spcAft>
                        <a:buNone/>
                      </a:pPr>
                      <a:r>
                        <a:rPr lang="en-US" sz="1300">
                          <a:solidFill>
                            <a:schemeClr val="dk1"/>
                          </a:solidFill>
                        </a:rPr>
                        <a:t>ILOC1: Product Lifecycle Management</a:t>
                      </a:r>
                      <a:endParaRPr sz="13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Adopted the contents as it is from the syllabus of UoM</a:t>
                      </a:r>
                      <a:endParaRPr sz="13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hlink"/>
                          </a:solidFill>
                          <a:hlinkClick r:id="rId7"/>
                        </a:rPr>
                        <a:t>IT_BE_SemVII_ILOC1_PLM</a:t>
                      </a:r>
                      <a:endParaRPr sz="11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32100">
                <a:tc>
                  <a:txBody>
                    <a:bodyPr/>
                    <a:lstStyle/>
                    <a:p>
                      <a:pPr marL="0" marR="76200" lvl="0" indent="0" algn="ctr" rtl="0">
                        <a:spcBef>
                          <a:spcPts val="0"/>
                        </a:spcBef>
                        <a:spcAft>
                          <a:spcPts val="0"/>
                        </a:spcAft>
                        <a:buClr>
                          <a:schemeClr val="dk1"/>
                        </a:buClr>
                        <a:buSzPts val="1500"/>
                        <a:buFont typeface="Arial"/>
                        <a:buNone/>
                      </a:pPr>
                      <a:r>
                        <a:rPr lang="en-US" sz="1300">
                          <a:solidFill>
                            <a:schemeClr val="dk1"/>
                          </a:solidFill>
                        </a:rPr>
                        <a:t>ILO7013</a:t>
                      </a:r>
                      <a:endParaRPr sz="13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300">
                          <a:solidFill>
                            <a:schemeClr val="dk1"/>
                          </a:solidFill>
                        </a:rPr>
                        <a:t>ILOC1:Management Information System</a:t>
                      </a:r>
                      <a:endParaRPr sz="13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69900" lvl="0" indent="-241300" algn="ctr" rtl="0">
                        <a:spcBef>
                          <a:spcPts val="1600"/>
                        </a:spcBef>
                        <a:spcAft>
                          <a:spcPts val="1600"/>
                        </a:spcAft>
                        <a:buNone/>
                      </a:pPr>
                      <a:r>
                        <a:rPr lang="en-US" sz="1300">
                          <a:solidFill>
                            <a:schemeClr val="dk1"/>
                          </a:solidFill>
                        </a:rPr>
                        <a:t>Modified the contents by 10-15%</a:t>
                      </a:r>
                      <a:endParaRPr sz="13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hlink"/>
                          </a:solidFill>
                          <a:hlinkClick r:id="rId8"/>
                        </a:rPr>
                        <a:t>IT_BE_SemVII_ILOC_MIS</a:t>
                      </a:r>
                      <a:endParaRPr sz="11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628525">
                <a:tc>
                  <a:txBody>
                    <a:bodyPr/>
                    <a:lstStyle/>
                    <a:p>
                      <a:pPr marL="0" lvl="0" indent="0" algn="ctr" rtl="0">
                        <a:lnSpc>
                          <a:spcPct val="98333"/>
                        </a:lnSpc>
                        <a:spcBef>
                          <a:spcPts val="200"/>
                        </a:spcBef>
                        <a:spcAft>
                          <a:spcPts val="0"/>
                        </a:spcAft>
                        <a:buClr>
                          <a:schemeClr val="dk1"/>
                        </a:buClr>
                        <a:buSzPts val="1500"/>
                        <a:buFont typeface="Arial"/>
                        <a:buNone/>
                      </a:pPr>
                      <a:r>
                        <a:rPr lang="en-US" sz="1300">
                          <a:solidFill>
                            <a:schemeClr val="dk1"/>
                          </a:solidFill>
                        </a:rPr>
                        <a:t>ILO7016</a:t>
                      </a:r>
                      <a:endParaRPr sz="1300">
                        <a:solidFill>
                          <a:schemeClr val="dk1"/>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635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300">
                          <a:solidFill>
                            <a:schemeClr val="dk1"/>
                          </a:solidFill>
                        </a:rPr>
                        <a:t>ILOC1:Cyber Security and Laws</a:t>
                      </a:r>
                      <a:endParaRPr sz="13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rPr>
                        <a:t>Adopted the contents as it is from the syllabus of UoM</a:t>
                      </a:r>
                      <a:endParaRPr sz="13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hlink"/>
                          </a:solidFill>
                          <a:hlinkClick r:id="rId9"/>
                        </a:rPr>
                        <a:t>IT_BE_SemVII_ILOC1_CSL</a:t>
                      </a:r>
                      <a:endParaRPr sz="11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634300">
                <a:tc>
                  <a:txBody>
                    <a:bodyPr/>
                    <a:lstStyle/>
                    <a:p>
                      <a:pPr marL="88900" marR="76200" lvl="0" indent="0" algn="ctr" rtl="0">
                        <a:spcBef>
                          <a:spcPts val="300"/>
                        </a:spcBef>
                        <a:spcAft>
                          <a:spcPts val="0"/>
                        </a:spcAft>
                        <a:buNone/>
                      </a:pPr>
                      <a:r>
                        <a:rPr lang="en-US" sz="1300"/>
                        <a:t>ITL701</a:t>
                      </a:r>
                      <a:endParaRPr sz="1300">
                        <a:solidFill>
                          <a:schemeClr val="dk1"/>
                        </a:solidFill>
                      </a:endParaRPr>
                    </a:p>
                  </a:txBody>
                  <a:tcPr marL="12700" marR="12700" marT="12700" marB="12700">
                    <a:lnL w="6350" cap="flat" cmpd="sng">
                      <a:solidFill>
                        <a:srgbClr val="9E9E9E"/>
                      </a:solidFill>
                      <a:prstDash val="solid"/>
                      <a:round/>
                      <a:headEnd type="none" w="sm" len="sm"/>
                      <a:tailEnd type="none" w="sm" len="sm"/>
                    </a:lnL>
                    <a:lnR w="6350" cap="flat" cmpd="sng">
                      <a:solidFill>
                        <a:srgbClr val="9E9E9E"/>
                      </a:solidFill>
                      <a:prstDash val="solid"/>
                      <a:round/>
                      <a:headEnd type="none" w="sm" len="sm"/>
                      <a:tailEnd type="none" w="sm" len="sm"/>
                    </a:lnR>
                    <a:lnT w="6350" cap="flat" cmpd="sng">
                      <a:solidFill>
                        <a:srgbClr val="9E9E9E"/>
                      </a:solidFill>
                      <a:prstDash val="solid"/>
                      <a:round/>
                      <a:headEnd type="none" w="sm" len="sm"/>
                      <a:tailEnd type="none" w="sm" len="sm"/>
                    </a:lnT>
                    <a:lnB w="6350" cap="flat" cmpd="sng">
                      <a:solidFill>
                        <a:srgbClr val="9E9E9E"/>
                      </a:solidFill>
                      <a:prstDash val="solid"/>
                      <a:round/>
                      <a:headEnd type="none" w="sm" len="sm"/>
                      <a:tailEnd type="none" w="sm" len="sm"/>
                    </a:lnB>
                  </a:tcPr>
                </a:tc>
                <a:tc>
                  <a:txBody>
                    <a:bodyPr/>
                    <a:lstStyle/>
                    <a:p>
                      <a:pPr marL="88900" lvl="0" indent="0" algn="l" rtl="0">
                        <a:spcBef>
                          <a:spcPts val="300"/>
                        </a:spcBef>
                        <a:spcAft>
                          <a:spcPts val="0"/>
                        </a:spcAft>
                        <a:buNone/>
                      </a:pPr>
                      <a:r>
                        <a:rPr lang="en-US" sz="1300"/>
                        <a:t>Data Science Lab</a:t>
                      </a:r>
                      <a:endParaRPr sz="1300">
                        <a:solidFill>
                          <a:schemeClr val="dk1"/>
                        </a:solidFill>
                      </a:endParaRPr>
                    </a:p>
                  </a:txBody>
                  <a:tcPr marL="12700" marR="12700" marT="12700" marB="12700">
                    <a:lnL w="6350" cap="flat" cmpd="sng">
                      <a:solidFill>
                        <a:srgbClr val="9E9E9E"/>
                      </a:solidFill>
                      <a:prstDash val="solid"/>
                      <a:round/>
                      <a:headEnd type="none" w="sm" len="sm"/>
                      <a:tailEnd type="none" w="sm" len="sm"/>
                    </a:lnL>
                    <a:lnR w="6350"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6350" cap="flat" cmpd="sng">
                      <a:solidFill>
                        <a:srgbClr val="9E9E9E"/>
                      </a:solidFill>
                      <a:prstDash val="solid"/>
                      <a:round/>
                      <a:headEnd type="none" w="sm" len="sm"/>
                      <a:tailEnd type="none" w="sm" len="sm"/>
                    </a:lnB>
                  </a:tcPr>
                </a:tc>
                <a:tc>
                  <a:txBody>
                    <a:bodyPr/>
                    <a:lstStyle/>
                    <a:p>
                      <a:pPr marL="469900" lvl="0" indent="-241300" algn="ctr" rtl="0">
                        <a:spcBef>
                          <a:spcPts val="1600"/>
                        </a:spcBef>
                        <a:spcAft>
                          <a:spcPts val="1600"/>
                        </a:spcAft>
                        <a:buNone/>
                      </a:pPr>
                      <a:r>
                        <a:rPr lang="en-US" sz="1300">
                          <a:solidFill>
                            <a:schemeClr val="dk1"/>
                          </a:solidFill>
                        </a:rPr>
                        <a:t>Modified the contents by 10-15%</a:t>
                      </a:r>
                      <a:endParaRPr sz="1300">
                        <a:solidFill>
                          <a:schemeClr val="dk1"/>
                        </a:solidFill>
                      </a:endParaRPr>
                    </a:p>
                  </a:txBody>
                  <a:tcPr marL="121900" marR="121900" marT="121900" marB="121900">
                    <a:lnL w="635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accent5"/>
                          </a:solidFill>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BE SEM VII AI &amp;DA II</a:t>
                      </a:r>
                      <a:endParaRPr sz="11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25ef1fbc83f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Inference using Full joint distribution</a:t>
            </a:r>
            <a:endParaRPr/>
          </a:p>
        </p:txBody>
      </p:sp>
      <p:sp>
        <p:nvSpPr>
          <p:cNvPr id="322" name="Google Shape;322;g25ef1fbc83f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23" name="Google Shape;323;g25ef1fbc83f_0_0"/>
          <p:cNvPicPr preferRelativeResize="0"/>
          <p:nvPr/>
        </p:nvPicPr>
        <p:blipFill>
          <a:blip r:embed="rId3">
            <a:alphaModFix/>
          </a:blip>
          <a:stretch>
            <a:fillRect/>
          </a:stretch>
        </p:blipFill>
        <p:spPr>
          <a:xfrm>
            <a:off x="1154850" y="1918825"/>
            <a:ext cx="9505252" cy="39425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5ef1fbc83f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Inference using Full joint distribution</a:t>
            </a:r>
            <a:endParaRPr/>
          </a:p>
        </p:txBody>
      </p:sp>
      <p:sp>
        <p:nvSpPr>
          <p:cNvPr id="329" name="Google Shape;329;g25ef1fbc83f_0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30" name="Google Shape;330;g25ef1fbc83f_0_6"/>
          <p:cNvPicPr preferRelativeResize="0"/>
          <p:nvPr/>
        </p:nvPicPr>
        <p:blipFill>
          <a:blip r:embed="rId3">
            <a:alphaModFix/>
          </a:blip>
          <a:stretch>
            <a:fillRect/>
          </a:stretch>
        </p:blipFill>
        <p:spPr>
          <a:xfrm>
            <a:off x="1279200" y="1825625"/>
            <a:ext cx="9558573" cy="4446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25ff59511b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36" name="Google Shape;336;g25ff59511b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4000" b="1"/>
          </a:p>
          <a:p>
            <a:pPr marL="0" lvl="0" indent="0" algn="l" rtl="0">
              <a:spcBef>
                <a:spcPts val="1000"/>
              </a:spcBef>
              <a:spcAft>
                <a:spcPts val="0"/>
              </a:spcAft>
              <a:buNone/>
            </a:pPr>
            <a:endParaRPr sz="4000" b="1"/>
          </a:p>
          <a:p>
            <a:pPr marL="3200400" lvl="0" indent="457200" algn="l" rtl="0">
              <a:spcBef>
                <a:spcPts val="1000"/>
              </a:spcBef>
              <a:spcAft>
                <a:spcPts val="0"/>
              </a:spcAft>
              <a:buNone/>
            </a:pPr>
            <a:r>
              <a:rPr lang="en-US" sz="5000" b="1"/>
              <a:t>Fuzzy Logic ?????</a:t>
            </a:r>
            <a:endParaRPr sz="50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26103cacf8d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4000" b="1"/>
              <a:t>Fuzzy Logic </a:t>
            </a:r>
            <a:endParaRPr/>
          </a:p>
        </p:txBody>
      </p:sp>
      <p:sp>
        <p:nvSpPr>
          <p:cNvPr id="342" name="Google Shape;342;g26103cacf8d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43" name="Google Shape;343;g26103cacf8d_0_0"/>
          <p:cNvPicPr preferRelativeResize="0"/>
          <p:nvPr/>
        </p:nvPicPr>
        <p:blipFill>
          <a:blip r:embed="rId3">
            <a:alphaModFix/>
          </a:blip>
          <a:stretch>
            <a:fillRect/>
          </a:stretch>
        </p:blipFill>
        <p:spPr>
          <a:xfrm>
            <a:off x="2842700" y="2327450"/>
            <a:ext cx="6644800" cy="3659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5f8c167e12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4000" b="1"/>
              <a:t>Fuzzy Logic </a:t>
            </a:r>
            <a:endParaRPr/>
          </a:p>
        </p:txBody>
      </p:sp>
      <p:sp>
        <p:nvSpPr>
          <p:cNvPr id="349" name="Google Shape;349;g25f8c167e12_0_0"/>
          <p:cNvSpPr txBox="1">
            <a:spLocks noGrp="1"/>
          </p:cNvSpPr>
          <p:nvPr>
            <p:ph type="body" idx="1"/>
          </p:nvPr>
        </p:nvSpPr>
        <p:spPr>
          <a:xfrm>
            <a:off x="977175" y="1612425"/>
            <a:ext cx="10515600" cy="43512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Clr>
                <a:schemeClr val="dk1"/>
              </a:buClr>
              <a:buSzPts val="1100"/>
              <a:buFont typeface="Arial"/>
              <a:buNone/>
            </a:pPr>
            <a:r>
              <a:rPr lang="en-US" sz="4000" b="1"/>
              <a:t> </a:t>
            </a:r>
            <a:endParaRPr/>
          </a:p>
        </p:txBody>
      </p:sp>
      <p:pic>
        <p:nvPicPr>
          <p:cNvPr id="350" name="Google Shape;350;g25f8c167e12_0_0"/>
          <p:cNvPicPr preferRelativeResize="0"/>
          <p:nvPr/>
        </p:nvPicPr>
        <p:blipFill>
          <a:blip r:embed="rId3">
            <a:alphaModFix/>
          </a:blip>
          <a:stretch>
            <a:fillRect/>
          </a:stretch>
        </p:blipFill>
        <p:spPr>
          <a:xfrm>
            <a:off x="1238250" y="1972122"/>
            <a:ext cx="9715500" cy="4195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25f8c167e12_0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1100"/>
              <a:buFont typeface="Arial"/>
              <a:buNone/>
            </a:pPr>
            <a:r>
              <a:rPr lang="en-US" sz="4000" b="1"/>
              <a:t>Fuzzy Logic </a:t>
            </a:r>
            <a:endParaRPr/>
          </a:p>
        </p:txBody>
      </p:sp>
      <p:sp>
        <p:nvSpPr>
          <p:cNvPr id="356" name="Google Shape;356;g25f8c167e12_0_5"/>
          <p:cNvSpPr txBox="1">
            <a:spLocks noGrp="1"/>
          </p:cNvSpPr>
          <p:nvPr>
            <p:ph type="body" idx="1"/>
          </p:nvPr>
        </p:nvSpPr>
        <p:spPr>
          <a:xfrm>
            <a:off x="838200" y="1690825"/>
            <a:ext cx="10515600" cy="4485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800">
                <a:highlight>
                  <a:srgbClr val="FFFFFF"/>
                </a:highlight>
                <a:latin typeface="Nunito"/>
                <a:ea typeface="Nunito"/>
                <a:cs typeface="Nunito"/>
                <a:sym typeface="Nunito"/>
              </a:rPr>
              <a:t>Fuzzy Logic Systems (FLS) produce acceptable but definite output in response to incomplete, ambiguous, distorted, or inaccurate (fuzzy) input</a:t>
            </a:r>
            <a:endParaRPr sz="1800">
              <a:highlight>
                <a:srgbClr val="FFFFFF"/>
              </a:highlight>
              <a:latin typeface="Nunito"/>
              <a:ea typeface="Nunito"/>
              <a:cs typeface="Nunito"/>
              <a:sym typeface="Nunito"/>
            </a:endParaRPr>
          </a:p>
          <a:p>
            <a:pPr marL="0" lvl="0" indent="0" algn="l" rtl="0">
              <a:spcBef>
                <a:spcPts val="1000"/>
              </a:spcBef>
              <a:spcAft>
                <a:spcPts val="0"/>
              </a:spcAft>
              <a:buNone/>
            </a:pPr>
            <a:endParaRPr sz="1800">
              <a:highlight>
                <a:srgbClr val="FFFFFF"/>
              </a:highlight>
              <a:latin typeface="Nunito"/>
              <a:ea typeface="Nunito"/>
              <a:cs typeface="Nunito"/>
              <a:sym typeface="Nunito"/>
            </a:endParaRPr>
          </a:p>
          <a:p>
            <a:pPr marL="0" lvl="0" indent="0" algn="l" rtl="0">
              <a:spcBef>
                <a:spcPts val="1000"/>
              </a:spcBef>
              <a:spcAft>
                <a:spcPts val="0"/>
              </a:spcAft>
              <a:buNone/>
            </a:pPr>
            <a:r>
              <a:rPr lang="en-US" sz="1800">
                <a:highlight>
                  <a:srgbClr val="FFFFFF"/>
                </a:highlight>
                <a:latin typeface="Nunito"/>
                <a:ea typeface="Nunito"/>
                <a:cs typeface="Nunito"/>
                <a:sym typeface="Nunito"/>
              </a:rPr>
              <a:t>Fuzzy Logic (FL) is a method of reasoning that resembles human reasoning. The approach of FL imitates the way of decision making in humans that involves all intermediate possibilities between digital values YES and NO.</a:t>
            </a:r>
            <a:endParaRPr sz="1800">
              <a:highlight>
                <a:srgbClr val="FFFFFF"/>
              </a:highlight>
              <a:latin typeface="Nunito"/>
              <a:ea typeface="Nunito"/>
              <a:cs typeface="Nunito"/>
              <a:sym typeface="Nunito"/>
            </a:endParaRPr>
          </a:p>
          <a:p>
            <a:pPr marL="0" lvl="0" indent="0" algn="l" rtl="0">
              <a:spcBef>
                <a:spcPts val="1000"/>
              </a:spcBef>
              <a:spcAft>
                <a:spcPts val="0"/>
              </a:spcAft>
              <a:buNone/>
            </a:pPr>
            <a:endParaRPr sz="1800">
              <a:highlight>
                <a:srgbClr val="FFFFFF"/>
              </a:highlight>
              <a:latin typeface="Nunito"/>
              <a:ea typeface="Nunito"/>
              <a:cs typeface="Nunito"/>
              <a:sym typeface="Nunito"/>
            </a:endParaRPr>
          </a:p>
          <a:p>
            <a:pPr marL="0" lvl="0" indent="0" algn="ctr" rtl="0">
              <a:lnSpc>
                <a:spcPct val="115000"/>
              </a:lnSpc>
              <a:spcBef>
                <a:spcPts val="0"/>
              </a:spcBef>
              <a:spcAft>
                <a:spcPts val="0"/>
              </a:spcAft>
              <a:buNone/>
            </a:pPr>
            <a:r>
              <a:rPr lang="en-US" sz="1800" b="1">
                <a:solidFill>
                  <a:srgbClr val="747579"/>
                </a:solidFill>
                <a:latin typeface="Nunito"/>
                <a:ea typeface="Nunito"/>
                <a:cs typeface="Nunito"/>
                <a:sym typeface="Nunito"/>
              </a:rPr>
              <a:t>CERTAINLY YES</a:t>
            </a:r>
            <a:endParaRPr sz="1800" b="1">
              <a:solidFill>
                <a:srgbClr val="747579"/>
              </a:solidFill>
              <a:latin typeface="Nunito"/>
              <a:ea typeface="Nunito"/>
              <a:cs typeface="Nunito"/>
              <a:sym typeface="Nunito"/>
            </a:endParaRPr>
          </a:p>
          <a:p>
            <a:pPr marL="0" lvl="0" indent="0" algn="ctr" rtl="0">
              <a:lnSpc>
                <a:spcPct val="115000"/>
              </a:lnSpc>
              <a:spcBef>
                <a:spcPts val="0"/>
              </a:spcBef>
              <a:spcAft>
                <a:spcPts val="0"/>
              </a:spcAft>
              <a:buNone/>
            </a:pPr>
            <a:r>
              <a:rPr lang="en-US" sz="1800" b="1">
                <a:solidFill>
                  <a:srgbClr val="747579"/>
                </a:solidFill>
                <a:latin typeface="Nunito"/>
                <a:ea typeface="Nunito"/>
                <a:cs typeface="Nunito"/>
                <a:sym typeface="Nunito"/>
              </a:rPr>
              <a:t>POSSIBLY YES</a:t>
            </a:r>
            <a:endParaRPr sz="1800" b="1">
              <a:solidFill>
                <a:srgbClr val="747579"/>
              </a:solidFill>
              <a:latin typeface="Nunito"/>
              <a:ea typeface="Nunito"/>
              <a:cs typeface="Nunito"/>
              <a:sym typeface="Nunito"/>
            </a:endParaRPr>
          </a:p>
          <a:p>
            <a:pPr marL="0" lvl="0" indent="0" algn="ctr" rtl="0">
              <a:lnSpc>
                <a:spcPct val="115000"/>
              </a:lnSpc>
              <a:spcBef>
                <a:spcPts val="0"/>
              </a:spcBef>
              <a:spcAft>
                <a:spcPts val="0"/>
              </a:spcAft>
              <a:buNone/>
            </a:pPr>
            <a:r>
              <a:rPr lang="en-US" sz="1800" b="1">
                <a:solidFill>
                  <a:srgbClr val="747579"/>
                </a:solidFill>
                <a:latin typeface="Nunito"/>
                <a:ea typeface="Nunito"/>
                <a:cs typeface="Nunito"/>
                <a:sym typeface="Nunito"/>
              </a:rPr>
              <a:t>CANNOT SAY</a:t>
            </a:r>
            <a:endParaRPr sz="1800" b="1">
              <a:solidFill>
                <a:srgbClr val="747579"/>
              </a:solidFill>
              <a:latin typeface="Nunito"/>
              <a:ea typeface="Nunito"/>
              <a:cs typeface="Nunito"/>
              <a:sym typeface="Nunito"/>
            </a:endParaRPr>
          </a:p>
          <a:p>
            <a:pPr marL="0" lvl="0" indent="0" algn="ctr" rtl="0">
              <a:lnSpc>
                <a:spcPct val="115000"/>
              </a:lnSpc>
              <a:spcBef>
                <a:spcPts val="0"/>
              </a:spcBef>
              <a:spcAft>
                <a:spcPts val="0"/>
              </a:spcAft>
              <a:buNone/>
            </a:pPr>
            <a:r>
              <a:rPr lang="en-US" sz="1800" b="1">
                <a:solidFill>
                  <a:srgbClr val="747579"/>
                </a:solidFill>
                <a:latin typeface="Nunito"/>
                <a:ea typeface="Nunito"/>
                <a:cs typeface="Nunito"/>
                <a:sym typeface="Nunito"/>
              </a:rPr>
              <a:t>POSSIBLY NO</a:t>
            </a:r>
            <a:endParaRPr sz="1800" b="1">
              <a:solidFill>
                <a:srgbClr val="747579"/>
              </a:solidFill>
              <a:latin typeface="Nunito"/>
              <a:ea typeface="Nunito"/>
              <a:cs typeface="Nunito"/>
              <a:sym typeface="Nunito"/>
            </a:endParaRPr>
          </a:p>
          <a:p>
            <a:pPr marL="0" lvl="0" indent="0" algn="ctr" rtl="0">
              <a:lnSpc>
                <a:spcPct val="115000"/>
              </a:lnSpc>
              <a:spcBef>
                <a:spcPts val="0"/>
              </a:spcBef>
              <a:spcAft>
                <a:spcPts val="0"/>
              </a:spcAft>
              <a:buNone/>
            </a:pPr>
            <a:r>
              <a:rPr lang="en-US" sz="1800" b="1">
                <a:solidFill>
                  <a:srgbClr val="747579"/>
                </a:solidFill>
                <a:latin typeface="Nunito"/>
                <a:ea typeface="Nunito"/>
                <a:cs typeface="Nunito"/>
                <a:sym typeface="Nunito"/>
              </a:rPr>
              <a:t>CERTAINLY NO</a:t>
            </a:r>
            <a:endParaRPr sz="1800" b="1">
              <a:solidFill>
                <a:srgbClr val="747579"/>
              </a:solidFill>
              <a:latin typeface="Nunito"/>
              <a:ea typeface="Nunito"/>
              <a:cs typeface="Nunito"/>
              <a:sym typeface="Nunito"/>
            </a:endParaRPr>
          </a:p>
          <a:p>
            <a:pPr marL="0" lvl="0" indent="0" algn="ctr" rtl="0">
              <a:lnSpc>
                <a:spcPct val="115000"/>
              </a:lnSpc>
              <a:spcBef>
                <a:spcPts val="0"/>
              </a:spcBef>
              <a:spcAft>
                <a:spcPts val="0"/>
              </a:spcAft>
              <a:buNone/>
            </a:pPr>
            <a:endParaRPr sz="1150">
              <a:solidFill>
                <a:srgbClr val="747579"/>
              </a:solidFill>
              <a:latin typeface="Nunito"/>
              <a:ea typeface="Nunito"/>
              <a:cs typeface="Nunito"/>
              <a:sym typeface="Nunito"/>
            </a:endParaRPr>
          </a:p>
          <a:p>
            <a:pPr marL="0" lvl="0" indent="0" algn="l" rtl="0">
              <a:spcBef>
                <a:spcPts val="1000"/>
              </a:spcBef>
              <a:spcAft>
                <a:spcPts val="0"/>
              </a:spcAft>
              <a:buNone/>
            </a:pPr>
            <a:endParaRPr sz="1200">
              <a:highlight>
                <a:srgbClr val="FFFFFF"/>
              </a:highlight>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25f8c167e12_0_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lnSpc>
                <a:spcPct val="125000"/>
              </a:lnSpc>
              <a:spcBef>
                <a:spcPts val="0"/>
              </a:spcBef>
              <a:spcAft>
                <a:spcPts val="0"/>
              </a:spcAft>
              <a:buNone/>
            </a:pPr>
            <a:r>
              <a:rPr lang="en-US" sz="2800" b="1">
                <a:latin typeface="Arial"/>
                <a:ea typeface="Arial"/>
                <a:cs typeface="Arial"/>
                <a:sym typeface="Arial"/>
              </a:rPr>
              <a:t>Fuzzy Logic Systems Architecture</a:t>
            </a:r>
            <a:endParaRPr sz="2800" b="1">
              <a:latin typeface="Arial"/>
              <a:ea typeface="Arial"/>
              <a:cs typeface="Arial"/>
              <a:sym typeface="Arial"/>
            </a:endParaRPr>
          </a:p>
          <a:p>
            <a:pPr marL="0" lvl="0" indent="0" algn="ctr" rtl="0">
              <a:lnSpc>
                <a:spcPct val="125000"/>
              </a:lnSpc>
              <a:spcBef>
                <a:spcPts val="0"/>
              </a:spcBef>
              <a:spcAft>
                <a:spcPts val="0"/>
              </a:spcAft>
              <a:buClr>
                <a:schemeClr val="dk1"/>
              </a:buClr>
              <a:buSzPts val="1100"/>
              <a:buFont typeface="Arial"/>
              <a:buNone/>
            </a:pPr>
            <a:r>
              <a:rPr lang="en-US" sz="2000">
                <a:highlight>
                  <a:srgbClr val="FFFFFF"/>
                </a:highlight>
                <a:latin typeface="Nunito"/>
                <a:ea typeface="Nunito"/>
                <a:cs typeface="Nunito"/>
                <a:sym typeface="Nunito"/>
              </a:rPr>
              <a:t>It has four main parts as shown −</a:t>
            </a:r>
            <a:endParaRPr sz="2000">
              <a:latin typeface="Arial"/>
              <a:ea typeface="Arial"/>
              <a:cs typeface="Arial"/>
              <a:sym typeface="Arial"/>
            </a:endParaRPr>
          </a:p>
        </p:txBody>
      </p:sp>
      <p:sp>
        <p:nvSpPr>
          <p:cNvPr id="362" name="Google Shape;362;g25f8c167e12_0_13"/>
          <p:cNvSpPr txBox="1">
            <a:spLocks noGrp="1"/>
          </p:cNvSpPr>
          <p:nvPr>
            <p:ph type="body" idx="1"/>
          </p:nvPr>
        </p:nvSpPr>
        <p:spPr>
          <a:xfrm>
            <a:off x="1140225" y="1470275"/>
            <a:ext cx="10515600" cy="4351200"/>
          </a:xfrm>
          <a:prstGeom prst="rect">
            <a:avLst/>
          </a:prstGeom>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1100"/>
              <a:buFont typeface="Arial"/>
              <a:buNone/>
            </a:pPr>
            <a:endParaRPr sz="1950">
              <a:latin typeface="Arial"/>
              <a:ea typeface="Arial"/>
              <a:cs typeface="Arial"/>
              <a:sym typeface="Arial"/>
            </a:endParaRPr>
          </a:p>
          <a:p>
            <a:pPr marL="889000" lvl="0" indent="-228600" algn="l" rtl="0">
              <a:lnSpc>
                <a:spcPct val="150000"/>
              </a:lnSpc>
              <a:spcBef>
                <a:spcPts val="0"/>
              </a:spcBef>
              <a:spcAft>
                <a:spcPts val="0"/>
              </a:spcAft>
              <a:buClr>
                <a:schemeClr val="dk1"/>
              </a:buClr>
              <a:buSzPts val="2000"/>
              <a:buFont typeface="Nunito"/>
              <a:buNone/>
            </a:pPr>
            <a:r>
              <a:rPr lang="en-US" sz="2000">
                <a:latin typeface="Nunito"/>
                <a:ea typeface="Nunito"/>
                <a:cs typeface="Nunito"/>
                <a:sym typeface="Nunito"/>
              </a:rPr>
              <a:t>1&gt;</a:t>
            </a:r>
            <a:r>
              <a:rPr lang="en-US" sz="2000" b="1">
                <a:latin typeface="Nunito"/>
                <a:ea typeface="Nunito"/>
                <a:cs typeface="Nunito"/>
                <a:sym typeface="Nunito"/>
              </a:rPr>
              <a:t> Fuzzification Module</a:t>
            </a:r>
            <a:r>
              <a:rPr lang="en-US" sz="2000">
                <a:latin typeface="Nunito"/>
                <a:ea typeface="Nunito"/>
                <a:cs typeface="Nunito"/>
                <a:sym typeface="Nunito"/>
              </a:rPr>
              <a:t> − It transforms the system inputs, which are crisp numbers, into fuzzy sets. It splits the input signal into five steps such as −</a:t>
            </a:r>
            <a:endParaRPr sz="2000">
              <a:latin typeface="Nunito"/>
              <a:ea typeface="Nunito"/>
              <a:cs typeface="Nunito"/>
              <a:sym typeface="Nunito"/>
            </a:endParaRPr>
          </a:p>
          <a:p>
            <a:pPr marL="0" lvl="0" indent="0" algn="ctr" rtl="0">
              <a:lnSpc>
                <a:spcPct val="115000"/>
              </a:lnSpc>
              <a:spcBef>
                <a:spcPts val="1500"/>
              </a:spcBef>
              <a:spcAft>
                <a:spcPts val="0"/>
              </a:spcAft>
              <a:buNone/>
            </a:pPr>
            <a:r>
              <a:rPr lang="en-US" sz="1800" b="1">
                <a:solidFill>
                  <a:srgbClr val="747579"/>
                </a:solidFill>
                <a:latin typeface="Nunito"/>
                <a:ea typeface="Nunito"/>
                <a:cs typeface="Nunito"/>
                <a:sym typeface="Nunito"/>
              </a:rPr>
              <a:t>CERTAINLY YES</a:t>
            </a:r>
            <a:endParaRPr sz="1800" b="1">
              <a:solidFill>
                <a:srgbClr val="747579"/>
              </a:solidFill>
              <a:latin typeface="Nunito"/>
              <a:ea typeface="Nunito"/>
              <a:cs typeface="Nunito"/>
              <a:sym typeface="Nunito"/>
            </a:endParaRPr>
          </a:p>
          <a:p>
            <a:pPr marL="0" lvl="0" indent="0" algn="ctr" rtl="0">
              <a:lnSpc>
                <a:spcPct val="115000"/>
              </a:lnSpc>
              <a:spcBef>
                <a:spcPts val="0"/>
              </a:spcBef>
              <a:spcAft>
                <a:spcPts val="0"/>
              </a:spcAft>
              <a:buNone/>
            </a:pPr>
            <a:r>
              <a:rPr lang="en-US" sz="1800" b="1">
                <a:solidFill>
                  <a:srgbClr val="747579"/>
                </a:solidFill>
                <a:latin typeface="Nunito"/>
                <a:ea typeface="Nunito"/>
                <a:cs typeface="Nunito"/>
                <a:sym typeface="Nunito"/>
              </a:rPr>
              <a:t>POSSIBLY YES</a:t>
            </a:r>
            <a:endParaRPr sz="1800" b="1">
              <a:solidFill>
                <a:srgbClr val="747579"/>
              </a:solidFill>
              <a:latin typeface="Nunito"/>
              <a:ea typeface="Nunito"/>
              <a:cs typeface="Nunito"/>
              <a:sym typeface="Nunito"/>
            </a:endParaRPr>
          </a:p>
          <a:p>
            <a:pPr marL="0" lvl="0" indent="0" algn="ctr" rtl="0">
              <a:lnSpc>
                <a:spcPct val="115000"/>
              </a:lnSpc>
              <a:spcBef>
                <a:spcPts val="0"/>
              </a:spcBef>
              <a:spcAft>
                <a:spcPts val="0"/>
              </a:spcAft>
              <a:buNone/>
            </a:pPr>
            <a:r>
              <a:rPr lang="en-US" sz="1800" b="1">
                <a:solidFill>
                  <a:srgbClr val="747579"/>
                </a:solidFill>
                <a:latin typeface="Nunito"/>
                <a:ea typeface="Nunito"/>
                <a:cs typeface="Nunito"/>
                <a:sym typeface="Nunito"/>
              </a:rPr>
              <a:t>CANNOT SAY</a:t>
            </a:r>
            <a:endParaRPr sz="1800" b="1">
              <a:solidFill>
                <a:srgbClr val="747579"/>
              </a:solidFill>
              <a:latin typeface="Nunito"/>
              <a:ea typeface="Nunito"/>
              <a:cs typeface="Nunito"/>
              <a:sym typeface="Nunito"/>
            </a:endParaRPr>
          </a:p>
          <a:p>
            <a:pPr marL="0" lvl="0" indent="0" algn="ctr" rtl="0">
              <a:lnSpc>
                <a:spcPct val="115000"/>
              </a:lnSpc>
              <a:spcBef>
                <a:spcPts val="0"/>
              </a:spcBef>
              <a:spcAft>
                <a:spcPts val="0"/>
              </a:spcAft>
              <a:buNone/>
            </a:pPr>
            <a:r>
              <a:rPr lang="en-US" sz="1800" b="1">
                <a:solidFill>
                  <a:srgbClr val="747579"/>
                </a:solidFill>
                <a:latin typeface="Nunito"/>
                <a:ea typeface="Nunito"/>
                <a:cs typeface="Nunito"/>
                <a:sym typeface="Nunito"/>
              </a:rPr>
              <a:t>POSSIBLY NO</a:t>
            </a:r>
            <a:endParaRPr sz="1800" b="1">
              <a:solidFill>
                <a:srgbClr val="747579"/>
              </a:solidFill>
              <a:latin typeface="Nunito"/>
              <a:ea typeface="Nunito"/>
              <a:cs typeface="Nunito"/>
              <a:sym typeface="Nunito"/>
            </a:endParaRPr>
          </a:p>
          <a:p>
            <a:pPr marL="0" lvl="0" indent="0" algn="ctr" rtl="0">
              <a:lnSpc>
                <a:spcPct val="115000"/>
              </a:lnSpc>
              <a:spcBef>
                <a:spcPts val="0"/>
              </a:spcBef>
              <a:spcAft>
                <a:spcPts val="0"/>
              </a:spcAft>
              <a:buNone/>
            </a:pPr>
            <a:r>
              <a:rPr lang="en-US" sz="1800" b="1">
                <a:solidFill>
                  <a:srgbClr val="747579"/>
                </a:solidFill>
                <a:latin typeface="Nunito"/>
                <a:ea typeface="Nunito"/>
                <a:cs typeface="Nunito"/>
                <a:sym typeface="Nunito"/>
              </a:rPr>
              <a:t>CERTAINLY NO</a:t>
            </a:r>
            <a:endParaRPr sz="1200" b="1">
              <a:latin typeface="Nunito"/>
              <a:ea typeface="Nunito"/>
              <a:cs typeface="Nunito"/>
              <a:sym typeface="Nunito"/>
            </a:endParaRPr>
          </a:p>
          <a:p>
            <a:pPr marL="0" lvl="0" indent="0" algn="l" rtl="0">
              <a:spcBef>
                <a:spcPts val="10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5f8c167e12_0_26"/>
          <p:cNvSpPr txBox="1">
            <a:spLocks noGrp="1"/>
          </p:cNvSpPr>
          <p:nvPr>
            <p:ph type="title"/>
          </p:nvPr>
        </p:nvSpPr>
        <p:spPr>
          <a:xfrm>
            <a:off x="838200" y="365125"/>
            <a:ext cx="10515600" cy="718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Structure of Fuzzy System</a:t>
            </a:r>
            <a:endParaRPr/>
          </a:p>
        </p:txBody>
      </p:sp>
      <p:sp>
        <p:nvSpPr>
          <p:cNvPr id="368" name="Google Shape;368;g25f8c167e12_0_26"/>
          <p:cNvSpPr txBox="1">
            <a:spLocks noGrp="1"/>
          </p:cNvSpPr>
          <p:nvPr>
            <p:ph type="body" idx="1"/>
          </p:nvPr>
        </p:nvSpPr>
        <p:spPr>
          <a:xfrm>
            <a:off x="838200" y="1083925"/>
            <a:ext cx="10515600" cy="5092800"/>
          </a:xfrm>
          <a:prstGeom prst="rect">
            <a:avLst/>
          </a:prstGeom>
        </p:spPr>
        <p:txBody>
          <a:bodyPr spcFirstLastPara="1" wrap="square" lIns="91425" tIns="45700" rIns="91425" bIns="45700" anchor="t" anchorCtr="0">
            <a:normAutofit/>
          </a:bodyPr>
          <a:lstStyle/>
          <a:p>
            <a:pPr marL="889000" lvl="0" indent="-228600" algn="l" rtl="0">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2&gt; </a:t>
            </a:r>
            <a:r>
              <a:rPr lang="en-US" sz="1800" b="1">
                <a:latin typeface="Nunito"/>
                <a:ea typeface="Nunito"/>
                <a:cs typeface="Nunito"/>
                <a:sym typeface="Nunito"/>
              </a:rPr>
              <a:t>Knowledge Base</a:t>
            </a:r>
            <a:r>
              <a:rPr lang="en-US" sz="1800">
                <a:latin typeface="Nunito"/>
                <a:ea typeface="Nunito"/>
                <a:cs typeface="Nunito"/>
                <a:sym typeface="Nunito"/>
              </a:rPr>
              <a:t> − It stores IF-THEN rules provided by experts.</a:t>
            </a:r>
            <a:endParaRPr sz="1800">
              <a:latin typeface="Nunito"/>
              <a:ea typeface="Nunito"/>
              <a:cs typeface="Nunito"/>
              <a:sym typeface="Nunito"/>
            </a:endParaRPr>
          </a:p>
          <a:p>
            <a:pPr marL="889000" lvl="0" indent="-228600" algn="l" rtl="0">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3&gt;</a:t>
            </a:r>
            <a:r>
              <a:rPr lang="en-US" sz="1800" b="1">
                <a:latin typeface="Nunito"/>
                <a:ea typeface="Nunito"/>
                <a:cs typeface="Nunito"/>
                <a:sym typeface="Nunito"/>
              </a:rPr>
              <a:t> Inference Engine </a:t>
            </a:r>
            <a:r>
              <a:rPr lang="en-US" sz="1800">
                <a:latin typeface="Nunito"/>
                <a:ea typeface="Nunito"/>
                <a:cs typeface="Nunito"/>
                <a:sym typeface="Nunito"/>
              </a:rPr>
              <a:t>− It simulates the human reasoning process by making fuzzy inference on the inputs and IF-THEN rules.</a:t>
            </a:r>
            <a:endParaRPr sz="1800">
              <a:latin typeface="Nunito"/>
              <a:ea typeface="Nunito"/>
              <a:cs typeface="Nunito"/>
              <a:sym typeface="Nunito"/>
            </a:endParaRPr>
          </a:p>
          <a:p>
            <a:pPr marL="889000" lvl="0" indent="-228600" algn="l" rtl="0">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4</a:t>
            </a:r>
            <a:r>
              <a:rPr lang="en-US" sz="1800" b="1">
                <a:latin typeface="Nunito"/>
                <a:ea typeface="Nunito"/>
                <a:cs typeface="Nunito"/>
                <a:sym typeface="Nunito"/>
              </a:rPr>
              <a:t>&gt; Defuzzification Module</a:t>
            </a:r>
            <a:r>
              <a:rPr lang="en-US" sz="1800">
                <a:latin typeface="Nunito"/>
                <a:ea typeface="Nunito"/>
                <a:cs typeface="Nunito"/>
                <a:sym typeface="Nunito"/>
              </a:rPr>
              <a:t> − It transforms the fuzzy set obtained by the inference engine into a crisp value.</a:t>
            </a:r>
            <a:endParaRPr sz="1800">
              <a:latin typeface="Nunito"/>
              <a:ea typeface="Nunito"/>
              <a:cs typeface="Nunito"/>
              <a:sym typeface="Nunito"/>
            </a:endParaRPr>
          </a:p>
          <a:p>
            <a:pPr marL="0" lvl="0" indent="0" algn="l" rtl="0">
              <a:lnSpc>
                <a:spcPct val="150000"/>
              </a:lnSpc>
              <a:spcBef>
                <a:spcPts val="1500"/>
              </a:spcBef>
              <a:spcAft>
                <a:spcPts val="0"/>
              </a:spcAft>
              <a:buNone/>
            </a:pPr>
            <a:endParaRPr sz="1200">
              <a:latin typeface="Nunito"/>
              <a:ea typeface="Nunito"/>
              <a:cs typeface="Nunito"/>
              <a:sym typeface="Nunito"/>
            </a:endParaRPr>
          </a:p>
          <a:p>
            <a:pPr marL="0" lvl="0" indent="0" algn="l" rtl="0">
              <a:spcBef>
                <a:spcPts val="1500"/>
              </a:spcBef>
              <a:spcAft>
                <a:spcPts val="0"/>
              </a:spcAft>
              <a:buNone/>
            </a:pPr>
            <a:endParaRPr/>
          </a:p>
        </p:txBody>
      </p:sp>
      <p:pic>
        <p:nvPicPr>
          <p:cNvPr id="369" name="Google Shape;369;g25f8c167e12_0_26"/>
          <p:cNvPicPr preferRelativeResize="0"/>
          <p:nvPr/>
        </p:nvPicPr>
        <p:blipFill>
          <a:blip r:embed="rId3">
            <a:alphaModFix/>
          </a:blip>
          <a:stretch>
            <a:fillRect/>
          </a:stretch>
        </p:blipFill>
        <p:spPr>
          <a:xfrm>
            <a:off x="2505125" y="3020350"/>
            <a:ext cx="7017900" cy="2807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6103cacf8d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a:t>Structure of Mamdani Fuzzy control System</a:t>
            </a:r>
            <a:endParaRPr/>
          </a:p>
        </p:txBody>
      </p:sp>
      <p:sp>
        <p:nvSpPr>
          <p:cNvPr id="375" name="Google Shape;375;g26103cacf8d_0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76" name="Google Shape;376;g26103cacf8d_0_6"/>
          <p:cNvPicPr preferRelativeResize="0"/>
          <p:nvPr/>
        </p:nvPicPr>
        <p:blipFill>
          <a:blip r:embed="rId3">
            <a:alphaModFix/>
          </a:blip>
          <a:stretch>
            <a:fillRect/>
          </a:stretch>
        </p:blipFill>
        <p:spPr>
          <a:xfrm>
            <a:off x="1439125" y="2007650"/>
            <a:ext cx="9611851" cy="3997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5ff42621e8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lnSpc>
                <a:spcPct val="140000"/>
              </a:lnSpc>
              <a:spcBef>
                <a:spcPts val="0"/>
              </a:spcBef>
              <a:spcAft>
                <a:spcPts val="0"/>
              </a:spcAft>
              <a:buClr>
                <a:schemeClr val="dk1"/>
              </a:buClr>
              <a:buSzPts val="1100"/>
              <a:buFont typeface="Arial"/>
              <a:buNone/>
            </a:pPr>
            <a:r>
              <a:rPr lang="en-US" sz="2200" b="1">
                <a:solidFill>
                  <a:srgbClr val="323232"/>
                </a:solidFill>
                <a:highlight>
                  <a:srgbClr val="FFFFFF"/>
                </a:highlight>
                <a:latin typeface="Arial"/>
                <a:ea typeface="Arial"/>
                <a:cs typeface="Arial"/>
                <a:sym typeface="Arial"/>
              </a:rPr>
              <a:t>Fuzzy logic applications</a:t>
            </a:r>
            <a:endParaRPr sz="2200" b="1">
              <a:solidFill>
                <a:srgbClr val="323232"/>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382" name="Google Shape;382;g25ff42621e8_0_1"/>
          <p:cNvSpPr txBox="1">
            <a:spLocks noGrp="1"/>
          </p:cNvSpPr>
          <p:nvPr>
            <p:ph type="body" idx="1"/>
          </p:nvPr>
        </p:nvSpPr>
        <p:spPr>
          <a:xfrm>
            <a:off x="838200" y="1172600"/>
            <a:ext cx="10515600" cy="5454300"/>
          </a:xfrm>
          <a:prstGeom prst="rect">
            <a:avLst/>
          </a:prstGeom>
        </p:spPr>
        <p:txBody>
          <a:bodyPr spcFirstLastPara="1" wrap="square" lIns="91425" tIns="45700" rIns="91425" bIns="45700" anchor="t" anchorCtr="0">
            <a:normAutofit fontScale="70000" lnSpcReduction="10000"/>
          </a:bodyPr>
          <a:lstStyle/>
          <a:p>
            <a:pPr marL="0" lvl="0" indent="0" algn="l" rtl="0">
              <a:lnSpc>
                <a:spcPct val="150000"/>
              </a:lnSpc>
              <a:spcBef>
                <a:spcPts val="800"/>
              </a:spcBef>
              <a:spcAft>
                <a:spcPts val="0"/>
              </a:spcAft>
              <a:buNone/>
            </a:pPr>
            <a:r>
              <a:rPr lang="en-US" sz="1800" b="1">
                <a:solidFill>
                  <a:srgbClr val="666666"/>
                </a:solidFill>
                <a:highlight>
                  <a:srgbClr val="FFFFFF"/>
                </a:highlight>
                <a:latin typeface="Arial"/>
                <a:ea typeface="Arial"/>
                <a:cs typeface="Arial"/>
                <a:sym typeface="Arial"/>
              </a:rPr>
              <a:t>1</a:t>
            </a:r>
            <a:r>
              <a:rPr lang="en-US" sz="2550" b="1">
                <a:solidFill>
                  <a:srgbClr val="666666"/>
                </a:solidFill>
                <a:highlight>
                  <a:srgbClr val="FFFFFF"/>
                </a:highlight>
                <a:latin typeface="Arial"/>
                <a:ea typeface="Arial"/>
                <a:cs typeface="Arial"/>
                <a:sym typeface="Arial"/>
              </a:rPr>
              <a:t>&gt; In automobiles, fuzzy logic is used for gear selection and is based on factors such as engine load, road conditions and style of driving.</a:t>
            </a:r>
            <a:endParaRPr sz="2550" b="1">
              <a:solidFill>
                <a:srgbClr val="666666"/>
              </a:solidFill>
              <a:highlight>
                <a:srgbClr val="FFFFFF"/>
              </a:highlight>
              <a:latin typeface="Arial"/>
              <a:ea typeface="Arial"/>
              <a:cs typeface="Arial"/>
              <a:sym typeface="Arial"/>
            </a:endParaRPr>
          </a:p>
          <a:p>
            <a:pPr marL="0" lvl="0" indent="0" algn="l" rtl="0">
              <a:lnSpc>
                <a:spcPct val="150000"/>
              </a:lnSpc>
              <a:spcBef>
                <a:spcPts val="2300"/>
              </a:spcBef>
              <a:spcAft>
                <a:spcPts val="0"/>
              </a:spcAft>
              <a:buNone/>
            </a:pPr>
            <a:r>
              <a:rPr lang="en-US" sz="2550" b="1">
                <a:solidFill>
                  <a:srgbClr val="666666"/>
                </a:solidFill>
                <a:highlight>
                  <a:srgbClr val="FFFFFF"/>
                </a:highlight>
                <a:latin typeface="Arial"/>
                <a:ea typeface="Arial"/>
                <a:cs typeface="Arial"/>
                <a:sym typeface="Arial"/>
              </a:rPr>
              <a:t>2&gt; In dishwashers, fuzzy logic is used to determine the washing strategy and power needed, which is based on factors such as the number of dishes and the level of food residue on the dishes.</a:t>
            </a:r>
            <a:endParaRPr sz="2550" b="1">
              <a:solidFill>
                <a:srgbClr val="666666"/>
              </a:solidFill>
              <a:highlight>
                <a:srgbClr val="FFFFFF"/>
              </a:highlight>
              <a:latin typeface="Arial"/>
              <a:ea typeface="Arial"/>
              <a:cs typeface="Arial"/>
              <a:sym typeface="Arial"/>
            </a:endParaRPr>
          </a:p>
          <a:p>
            <a:pPr marL="0" lvl="0" indent="0" algn="l" rtl="0">
              <a:lnSpc>
                <a:spcPct val="150000"/>
              </a:lnSpc>
              <a:spcBef>
                <a:spcPts val="2300"/>
              </a:spcBef>
              <a:spcAft>
                <a:spcPts val="0"/>
              </a:spcAft>
              <a:buNone/>
            </a:pPr>
            <a:r>
              <a:rPr lang="en-US" sz="2550" b="1">
                <a:solidFill>
                  <a:srgbClr val="666666"/>
                </a:solidFill>
                <a:highlight>
                  <a:srgbClr val="FFFFFF"/>
                </a:highlight>
                <a:latin typeface="Arial"/>
                <a:ea typeface="Arial"/>
                <a:cs typeface="Arial"/>
                <a:sym typeface="Arial"/>
              </a:rPr>
              <a:t>3&gt; In copy machines, fuzzy logic is used to adjust drum voltage based on factors such as humidity, picture density and temperature.</a:t>
            </a:r>
            <a:endParaRPr sz="2550" b="1">
              <a:solidFill>
                <a:srgbClr val="666666"/>
              </a:solidFill>
              <a:highlight>
                <a:srgbClr val="FFFFFF"/>
              </a:highlight>
              <a:latin typeface="Arial"/>
              <a:ea typeface="Arial"/>
              <a:cs typeface="Arial"/>
              <a:sym typeface="Arial"/>
            </a:endParaRPr>
          </a:p>
          <a:p>
            <a:pPr marL="0" lvl="0" indent="0" algn="l" rtl="0">
              <a:lnSpc>
                <a:spcPct val="150000"/>
              </a:lnSpc>
              <a:spcBef>
                <a:spcPts val="2300"/>
              </a:spcBef>
              <a:spcAft>
                <a:spcPts val="0"/>
              </a:spcAft>
              <a:buNone/>
            </a:pPr>
            <a:r>
              <a:rPr lang="en-US" sz="2550" b="1">
                <a:solidFill>
                  <a:srgbClr val="666666"/>
                </a:solidFill>
                <a:highlight>
                  <a:srgbClr val="FFFFFF"/>
                </a:highlight>
                <a:latin typeface="Arial"/>
                <a:ea typeface="Arial"/>
                <a:cs typeface="Arial"/>
                <a:sym typeface="Arial"/>
              </a:rPr>
              <a:t>4&gt; In aerospace, fuzzy logic is used to manage altitude control for satellites and spacecrafts based on environmental factors.</a:t>
            </a:r>
            <a:endParaRPr sz="2550" b="1">
              <a:solidFill>
                <a:srgbClr val="666666"/>
              </a:solidFill>
              <a:highlight>
                <a:srgbClr val="FFFFFF"/>
              </a:highlight>
              <a:latin typeface="Arial"/>
              <a:ea typeface="Arial"/>
              <a:cs typeface="Arial"/>
              <a:sym typeface="Arial"/>
            </a:endParaRPr>
          </a:p>
          <a:p>
            <a:pPr marL="0" lvl="0" indent="0" algn="l" rtl="0">
              <a:lnSpc>
                <a:spcPct val="150000"/>
              </a:lnSpc>
              <a:spcBef>
                <a:spcPts val="2300"/>
              </a:spcBef>
              <a:spcAft>
                <a:spcPts val="0"/>
              </a:spcAft>
              <a:buNone/>
            </a:pPr>
            <a:r>
              <a:rPr lang="en-US" sz="2550" b="1">
                <a:solidFill>
                  <a:srgbClr val="666666"/>
                </a:solidFill>
                <a:highlight>
                  <a:srgbClr val="FFFFFF"/>
                </a:highlight>
                <a:latin typeface="Arial"/>
                <a:ea typeface="Arial"/>
                <a:cs typeface="Arial"/>
                <a:sym typeface="Arial"/>
              </a:rPr>
              <a:t>5&gt; In medicine, fuzzy logic is used for computer-aided diagnoses, based on factors such as symptoms and medical history.</a:t>
            </a:r>
            <a:endParaRPr sz="2550" b="1">
              <a:solidFill>
                <a:srgbClr val="666666"/>
              </a:solidFill>
              <a:highlight>
                <a:srgbClr val="FFFFFF"/>
              </a:highlight>
              <a:latin typeface="Arial"/>
              <a:ea typeface="Arial"/>
              <a:cs typeface="Arial"/>
              <a:sym typeface="Arial"/>
            </a:endParaRPr>
          </a:p>
          <a:p>
            <a:pPr marL="0" lvl="0" indent="0" algn="l" rtl="0">
              <a:spcBef>
                <a:spcPts val="23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0"/>
        <p:cNvGrpSpPr/>
        <p:nvPr/>
      </p:nvGrpSpPr>
      <p:grpSpPr>
        <a:xfrm>
          <a:off x="0" y="0"/>
          <a:ext cx="0" cy="0"/>
          <a:chOff x="0" y="0"/>
          <a:chExt cx="0" cy="0"/>
        </a:xfrm>
      </p:grpSpPr>
      <p:sp>
        <p:nvSpPr>
          <p:cNvPr id="151" name="Google Shape;151;g25866b32ff2_0_169"/>
          <p:cNvSpPr txBox="1">
            <a:spLocks noGrp="1"/>
          </p:cNvSpPr>
          <p:nvPr>
            <p:ph type="title"/>
          </p:nvPr>
        </p:nvSpPr>
        <p:spPr>
          <a:xfrm>
            <a:off x="415600" y="167167"/>
            <a:ext cx="11360700" cy="6669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The Proposed revised syllabus at BE (SEM VII) </a:t>
            </a:r>
            <a:endParaRPr/>
          </a:p>
        </p:txBody>
      </p:sp>
      <p:sp>
        <p:nvSpPr>
          <p:cNvPr id="152" name="Google Shape;152;g25866b32ff2_0_169"/>
          <p:cNvSpPr/>
          <p:nvPr/>
        </p:nvSpPr>
        <p:spPr>
          <a:xfrm>
            <a:off x="11331367" y="43500"/>
            <a:ext cx="808024" cy="790458"/>
          </a:xfrm>
          <a:custGeom>
            <a:avLst/>
            <a:gdLst/>
            <a:ahLst/>
            <a:cxnLst/>
            <a:rect l="l" t="t" r="r" b="b"/>
            <a:pathLst>
              <a:path w="1756574" h="1756574" extrusionOk="0">
                <a:moveTo>
                  <a:pt x="0" y="0"/>
                </a:moveTo>
                <a:lnTo>
                  <a:pt x="1756574" y="0"/>
                </a:lnTo>
                <a:lnTo>
                  <a:pt x="1756574" y="1756574"/>
                </a:lnTo>
                <a:lnTo>
                  <a:pt x="0" y="1756574"/>
                </a:lnTo>
                <a:lnTo>
                  <a:pt x="0" y="0"/>
                </a:lnTo>
                <a:close/>
              </a:path>
            </a:pathLst>
          </a:custGeom>
          <a:blipFill rotWithShape="1">
            <a:blip r:embed="rId3">
              <a:alphaModFix/>
            </a:blip>
            <a:stretch>
              <a:fillRect/>
            </a:stretch>
          </a:blipFill>
          <a:ln>
            <a:noFill/>
          </a:ln>
        </p:spPr>
      </p:sp>
      <p:sp>
        <p:nvSpPr>
          <p:cNvPr id="153" name="Google Shape;153;g25866b32ff2_0_169"/>
          <p:cNvSpPr txBox="1"/>
          <p:nvPr/>
        </p:nvSpPr>
        <p:spPr>
          <a:xfrm>
            <a:off x="3991800" y="6460500"/>
            <a:ext cx="4208400" cy="384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900"/>
              <a:t>Department of Information Technology, BOS meeting 03-07-2023</a:t>
            </a:r>
            <a:endParaRPr sz="900"/>
          </a:p>
        </p:txBody>
      </p:sp>
      <p:graphicFrame>
        <p:nvGraphicFramePr>
          <p:cNvPr id="154" name="Google Shape;154;g25866b32ff2_0_169"/>
          <p:cNvGraphicFramePr/>
          <p:nvPr/>
        </p:nvGraphicFramePr>
        <p:xfrm>
          <a:off x="962233" y="1414017"/>
          <a:ext cx="3000000" cy="3000000"/>
        </p:xfrm>
        <a:graphic>
          <a:graphicData uri="http://schemas.openxmlformats.org/drawingml/2006/table">
            <a:tbl>
              <a:tblPr>
                <a:noFill/>
                <a:tableStyleId>{C51A4B43-0A80-4612-9A75-C9AC17998268}</a:tableStyleId>
              </a:tblPr>
              <a:tblGrid>
                <a:gridCol w="1475575"/>
                <a:gridCol w="3503725"/>
                <a:gridCol w="2825725"/>
                <a:gridCol w="2601700"/>
              </a:tblGrid>
              <a:tr h="487625">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Subject Code</a:t>
                      </a:r>
                      <a:endParaRPr sz="16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63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Name of subject</a:t>
                      </a:r>
                      <a:endParaRPr sz="16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Status</a:t>
                      </a:r>
                      <a:endParaRPr sz="16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Link</a:t>
                      </a:r>
                      <a:endParaRPr sz="1600" b="1">
                        <a:latin typeface="Times New Roman"/>
                        <a:ea typeface="Times New Roman"/>
                        <a:cs typeface="Times New Roman"/>
                        <a:sym typeface="Times New Roman"/>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29900">
                <a:tc>
                  <a:txBody>
                    <a:bodyPr/>
                    <a:lstStyle/>
                    <a:p>
                      <a:pPr marL="88900" marR="76200" lvl="0" indent="0" algn="ctr" rtl="0">
                        <a:spcBef>
                          <a:spcPts val="200"/>
                        </a:spcBef>
                        <a:spcAft>
                          <a:spcPts val="0"/>
                        </a:spcAft>
                        <a:buNone/>
                      </a:pPr>
                      <a:r>
                        <a:rPr lang="en-US" sz="1300"/>
                        <a:t>ITC701</a:t>
                      </a:r>
                      <a:endParaRPr sz="1300">
                        <a:solidFill>
                          <a:schemeClr val="dk1"/>
                        </a:solidFill>
                      </a:endParaRPr>
                    </a:p>
                  </a:txBody>
                  <a:tcPr marL="12700" marR="12700" marT="12700" marB="12700" anchor="ctr">
                    <a:lnL w="6350" cap="flat" cmpd="sng">
                      <a:solidFill>
                        <a:srgbClr val="9E9E9E"/>
                      </a:solidFill>
                      <a:prstDash val="solid"/>
                      <a:round/>
                      <a:headEnd type="none" w="sm" len="sm"/>
                      <a:tailEnd type="none" w="sm" len="sm"/>
                    </a:lnL>
                    <a:lnR w="6350" cap="flat" cmpd="sng">
                      <a:solidFill>
                        <a:srgbClr val="9E9E9E"/>
                      </a:solidFill>
                      <a:prstDash val="solid"/>
                      <a:round/>
                      <a:headEnd type="none" w="sm" len="sm"/>
                      <a:tailEnd type="none" w="sm" len="sm"/>
                    </a:lnR>
                    <a:lnT w="6350" cap="flat" cmpd="sng">
                      <a:solidFill>
                        <a:srgbClr val="9E9E9E"/>
                      </a:solidFill>
                      <a:prstDash val="solid"/>
                      <a:round/>
                      <a:headEnd type="none" w="sm" len="sm"/>
                      <a:tailEnd type="none" w="sm" len="sm"/>
                    </a:lnT>
                    <a:lnB w="6350" cap="flat" cmpd="sng">
                      <a:solidFill>
                        <a:srgbClr val="9E9E9E"/>
                      </a:solidFill>
                      <a:prstDash val="solid"/>
                      <a:round/>
                      <a:headEnd type="none" w="sm" len="sm"/>
                      <a:tailEnd type="none" w="sm" len="sm"/>
                    </a:lnB>
                  </a:tcPr>
                </a:tc>
                <a:tc>
                  <a:txBody>
                    <a:bodyPr/>
                    <a:lstStyle/>
                    <a:p>
                      <a:pPr marL="88900" lvl="0" indent="0" algn="l" rtl="0">
                        <a:spcBef>
                          <a:spcPts val="200"/>
                        </a:spcBef>
                        <a:spcAft>
                          <a:spcPts val="0"/>
                        </a:spcAft>
                        <a:buClr>
                          <a:schemeClr val="dk1"/>
                        </a:buClr>
                        <a:buSzPts val="1500"/>
                        <a:buFont typeface="Arial"/>
                        <a:buNone/>
                      </a:pPr>
                      <a:r>
                        <a:rPr lang="en-US" sz="1300">
                          <a:solidFill>
                            <a:schemeClr val="dk1"/>
                          </a:solidFill>
                        </a:rPr>
                        <a:t>AI and DS –II</a:t>
                      </a:r>
                      <a:endParaRPr sz="1300"/>
                    </a:p>
                  </a:txBody>
                  <a:tcPr marL="121900" marR="121900" marT="121900" marB="121900" anchor="ctr">
                    <a:lnL w="635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rowSpan="2">
                  <a:txBody>
                    <a:bodyPr/>
                    <a:lstStyle/>
                    <a:p>
                      <a:pPr marL="0" lvl="0" indent="0" algn="l" rtl="0">
                        <a:spcBef>
                          <a:spcPts val="1600"/>
                        </a:spcBef>
                        <a:spcAft>
                          <a:spcPts val="1600"/>
                        </a:spcAft>
                        <a:buNone/>
                      </a:pPr>
                      <a:r>
                        <a:rPr lang="en-US" sz="1300">
                          <a:solidFill>
                            <a:schemeClr val="dk1"/>
                          </a:solidFill>
                        </a:rPr>
                        <a:t>Modified the contents by 10-15%</a:t>
                      </a:r>
                      <a:endParaRPr sz="1300">
                        <a:solidFill>
                          <a:schemeClr val="dk1"/>
                        </a:solidFill>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p>
                      <a:pPr marL="0" lvl="0" indent="0" algn="l" rtl="0">
                        <a:spcBef>
                          <a:spcPts val="0"/>
                        </a:spcBef>
                        <a:spcAft>
                          <a:spcPts val="0"/>
                        </a:spcAft>
                        <a:buNone/>
                      </a:pPr>
                      <a:r>
                        <a:rPr lang="en-US" sz="1100" u="sng">
                          <a:solidFill>
                            <a:schemeClr val="hlink"/>
                          </a:solidFill>
                          <a:hlinkClick r:id="rId4"/>
                        </a:rPr>
                        <a:t>IT_BE SemVII_ AI &amp;DS- II</a:t>
                      </a:r>
                      <a:endParaRPr sz="11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51575">
                <a:tc>
                  <a:txBody>
                    <a:bodyPr/>
                    <a:lstStyle/>
                    <a:p>
                      <a:pPr marL="88900" marR="76200" lvl="0" indent="0" algn="ctr" rtl="0">
                        <a:spcBef>
                          <a:spcPts val="300"/>
                        </a:spcBef>
                        <a:spcAft>
                          <a:spcPts val="0"/>
                        </a:spcAft>
                        <a:buNone/>
                      </a:pPr>
                      <a:r>
                        <a:rPr lang="en-US" sz="1300"/>
                        <a:t>ITC702</a:t>
                      </a:r>
                      <a:endParaRPr sz="1300">
                        <a:solidFill>
                          <a:schemeClr val="dk1"/>
                        </a:solidFill>
                      </a:endParaRPr>
                    </a:p>
                  </a:txBody>
                  <a:tcPr marL="12700" marR="12700" marT="12700" marB="12700" anchor="ctr">
                    <a:lnL w="6350" cap="flat" cmpd="sng">
                      <a:solidFill>
                        <a:srgbClr val="9E9E9E"/>
                      </a:solidFill>
                      <a:prstDash val="solid"/>
                      <a:round/>
                      <a:headEnd type="none" w="sm" len="sm"/>
                      <a:tailEnd type="none" w="sm" len="sm"/>
                    </a:lnL>
                    <a:lnR w="6350" cap="flat" cmpd="sng">
                      <a:solidFill>
                        <a:srgbClr val="9E9E9E"/>
                      </a:solidFill>
                      <a:prstDash val="solid"/>
                      <a:round/>
                      <a:headEnd type="none" w="sm" len="sm"/>
                      <a:tailEnd type="none" w="sm" len="sm"/>
                    </a:lnR>
                    <a:lnT w="6350" cap="flat" cmpd="sng">
                      <a:solidFill>
                        <a:srgbClr val="9E9E9E"/>
                      </a:solidFill>
                      <a:prstDash val="solid"/>
                      <a:round/>
                      <a:headEnd type="none" w="sm" len="sm"/>
                      <a:tailEnd type="none" w="sm" len="sm"/>
                    </a:lnT>
                    <a:lnB w="6350" cap="flat" cmpd="sng">
                      <a:solidFill>
                        <a:srgbClr val="9E9E9E"/>
                      </a:solidFill>
                      <a:prstDash val="solid"/>
                      <a:round/>
                      <a:headEnd type="none" w="sm" len="sm"/>
                      <a:tailEnd type="none" w="sm" len="sm"/>
                    </a:lnB>
                  </a:tcPr>
                </a:tc>
                <a:tc>
                  <a:txBody>
                    <a:bodyPr/>
                    <a:lstStyle/>
                    <a:p>
                      <a:pPr marL="88900" lvl="0" indent="0" algn="l" rtl="0">
                        <a:spcBef>
                          <a:spcPts val="300"/>
                        </a:spcBef>
                        <a:spcAft>
                          <a:spcPts val="0"/>
                        </a:spcAft>
                        <a:buClr>
                          <a:schemeClr val="dk1"/>
                        </a:buClr>
                        <a:buSzPts val="1500"/>
                        <a:buFont typeface="Arial"/>
                        <a:buNone/>
                      </a:pPr>
                      <a:r>
                        <a:rPr lang="en-US" sz="1300">
                          <a:solidFill>
                            <a:schemeClr val="dk1"/>
                          </a:solidFill>
                        </a:rPr>
                        <a:t>Internet of Everything</a:t>
                      </a:r>
                      <a:endParaRPr sz="1300"/>
                    </a:p>
                  </a:txBody>
                  <a:tcPr marL="121900" marR="121900" marT="121900" marB="121900" anchor="ctr">
                    <a:lnL w="635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US" sz="1100" u="sng">
                          <a:solidFill>
                            <a:schemeClr val="hlink"/>
                          </a:solidFill>
                          <a:hlinkClick r:id="rId5"/>
                        </a:rPr>
                        <a:t>IT_BE_SemVII_IOE_Lab</a:t>
                      </a:r>
                      <a:endParaRPr sz="11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77675">
                <a:tc>
                  <a:txBody>
                    <a:bodyPr/>
                    <a:lstStyle/>
                    <a:p>
                      <a:pPr marL="0" lvl="0" indent="0" algn="ctr" rtl="0">
                        <a:spcBef>
                          <a:spcPts val="0"/>
                        </a:spcBef>
                        <a:spcAft>
                          <a:spcPts val="0"/>
                        </a:spcAft>
                        <a:buNone/>
                      </a:pPr>
                      <a:r>
                        <a:rPr lang="en-US" sz="1300">
                          <a:solidFill>
                            <a:schemeClr val="dk1"/>
                          </a:solidFill>
                        </a:rPr>
                        <a:t>ITDO7011</a:t>
                      </a:r>
                      <a:endParaRPr sz="1300">
                        <a:solidFill>
                          <a:schemeClr val="dk1"/>
                        </a:solidFill>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lvl="0" indent="0" algn="l" rtl="0">
                        <a:spcBef>
                          <a:spcPts val="0"/>
                        </a:spcBef>
                        <a:spcAft>
                          <a:spcPts val="0"/>
                        </a:spcAft>
                        <a:buClr>
                          <a:schemeClr val="dk1"/>
                        </a:buClr>
                        <a:buSzPts val="1500"/>
                        <a:buFont typeface="Arial"/>
                        <a:buNone/>
                      </a:pPr>
                      <a:r>
                        <a:rPr lang="en-US" sz="1300">
                          <a:solidFill>
                            <a:schemeClr val="dk1"/>
                          </a:solidFill>
                        </a:rPr>
                        <a:t>DLOC 3: Storage Area Network</a:t>
                      </a:r>
                      <a:endParaRPr sz="13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rowSpan="2">
                  <a:txBody>
                    <a:bodyPr/>
                    <a:lstStyle/>
                    <a:p>
                      <a:pPr marL="0" lvl="0" indent="0" algn="l" rtl="0">
                        <a:spcBef>
                          <a:spcPts val="0"/>
                        </a:spcBef>
                        <a:spcAft>
                          <a:spcPts val="0"/>
                        </a:spcAft>
                        <a:buNone/>
                      </a:pPr>
                      <a:r>
                        <a:rPr lang="en-US" sz="1300">
                          <a:solidFill>
                            <a:schemeClr val="dk1"/>
                          </a:solidFill>
                        </a:rPr>
                        <a:t>Adopted the contents as it is from the syllabus of UoM</a:t>
                      </a:r>
                      <a:endParaRPr sz="13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hlink"/>
                          </a:solidFill>
                          <a:hlinkClick r:id="rId6"/>
                        </a:rPr>
                        <a:t>IT_BE_SemVII_DLOC3_SAN</a:t>
                      </a:r>
                      <a:endParaRPr sz="11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5075">
                <a:tc>
                  <a:txBody>
                    <a:bodyPr/>
                    <a:lstStyle/>
                    <a:p>
                      <a:pPr marL="0" lvl="0" indent="0" algn="ctr" rtl="0">
                        <a:spcBef>
                          <a:spcPts val="0"/>
                        </a:spcBef>
                        <a:spcAft>
                          <a:spcPts val="0"/>
                        </a:spcAft>
                        <a:buClr>
                          <a:schemeClr val="dk1"/>
                        </a:buClr>
                        <a:buSzPts val="1500"/>
                        <a:buFont typeface="Arial"/>
                        <a:buNone/>
                      </a:pPr>
                      <a:r>
                        <a:rPr lang="en-US" sz="1300">
                          <a:solidFill>
                            <a:schemeClr val="dk1"/>
                          </a:solidFill>
                        </a:rPr>
                        <a:t>ITDO7012</a:t>
                      </a:r>
                      <a:endParaRPr sz="1300">
                        <a:solidFill>
                          <a:schemeClr val="dk1"/>
                        </a:solidFill>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lvl="0" indent="0" algn="l" rtl="0">
                        <a:spcBef>
                          <a:spcPts val="0"/>
                        </a:spcBef>
                        <a:spcAft>
                          <a:spcPts val="0"/>
                        </a:spcAft>
                        <a:buClr>
                          <a:schemeClr val="dk1"/>
                        </a:buClr>
                        <a:buSzPts val="1500"/>
                        <a:buFont typeface="Arial"/>
                        <a:buNone/>
                      </a:pPr>
                      <a:r>
                        <a:rPr lang="en-US" sz="1300">
                          <a:solidFill>
                            <a:schemeClr val="dk1"/>
                          </a:solidFill>
                        </a:rPr>
                        <a:t>DLOC 3:High Performance computing</a:t>
                      </a:r>
                      <a:endParaRPr sz="13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US" sz="1100" u="sng">
                          <a:solidFill>
                            <a:schemeClr val="hlink"/>
                          </a:solidFill>
                          <a:hlinkClick r:id="rId7"/>
                        </a:rPr>
                        <a:t>IT_BE_SemVII_DLOC3_HPC</a:t>
                      </a:r>
                      <a:endParaRPr sz="11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5075">
                <a:tc>
                  <a:txBody>
                    <a:bodyPr/>
                    <a:lstStyle/>
                    <a:p>
                      <a:pPr marL="0" lvl="0" indent="0" algn="ctr" rtl="0">
                        <a:spcBef>
                          <a:spcPts val="0"/>
                        </a:spcBef>
                        <a:spcAft>
                          <a:spcPts val="0"/>
                        </a:spcAft>
                        <a:buClr>
                          <a:schemeClr val="dk1"/>
                        </a:buClr>
                        <a:buSzPts val="1500"/>
                        <a:buFont typeface="Arial"/>
                        <a:buNone/>
                      </a:pPr>
                      <a:r>
                        <a:rPr lang="en-US" sz="1300">
                          <a:solidFill>
                            <a:schemeClr val="dk1"/>
                          </a:solidFill>
                        </a:rPr>
                        <a:t>ITDO7013</a:t>
                      </a:r>
                      <a:endParaRPr sz="1300">
                        <a:solidFill>
                          <a:schemeClr val="dk1"/>
                        </a:solidFill>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lvl="0" indent="0" algn="l" rtl="0">
                        <a:spcBef>
                          <a:spcPts val="0"/>
                        </a:spcBef>
                        <a:spcAft>
                          <a:spcPts val="0"/>
                        </a:spcAft>
                        <a:buClr>
                          <a:schemeClr val="dk1"/>
                        </a:buClr>
                        <a:buSzPts val="1500"/>
                        <a:buFont typeface="Arial"/>
                        <a:buNone/>
                      </a:pPr>
                      <a:r>
                        <a:rPr lang="en-US" sz="1300">
                          <a:solidFill>
                            <a:schemeClr val="dk1"/>
                          </a:solidFill>
                        </a:rPr>
                        <a:t>DLOC 3:Infrastructure Security</a:t>
                      </a:r>
                      <a:endParaRPr sz="13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rowSpan="2">
                  <a:txBody>
                    <a:bodyPr/>
                    <a:lstStyle/>
                    <a:p>
                      <a:pPr marL="0" lvl="0" indent="0" algn="l" rtl="0">
                        <a:spcBef>
                          <a:spcPts val="1600"/>
                        </a:spcBef>
                        <a:spcAft>
                          <a:spcPts val="1600"/>
                        </a:spcAft>
                        <a:buNone/>
                      </a:pPr>
                      <a:r>
                        <a:rPr lang="en-US" sz="1300">
                          <a:solidFill>
                            <a:schemeClr val="dk1"/>
                          </a:solidFill>
                        </a:rPr>
                        <a:t>Modified the contents by 10-15%</a:t>
                      </a:r>
                      <a:endParaRPr sz="1300">
                        <a:solidFill>
                          <a:schemeClr val="dk1"/>
                        </a:solidFill>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hlink"/>
                          </a:solidFill>
                          <a:hlinkClick r:id="rId8"/>
                        </a:rPr>
                        <a:t>IT_BE_SemVII_DLOC3_IS</a:t>
                      </a:r>
                      <a:endParaRPr sz="11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50875">
                <a:tc>
                  <a:txBody>
                    <a:bodyPr/>
                    <a:lstStyle/>
                    <a:p>
                      <a:pPr marL="0" lvl="0" indent="0" algn="ctr" rtl="0">
                        <a:spcBef>
                          <a:spcPts val="0"/>
                        </a:spcBef>
                        <a:spcAft>
                          <a:spcPts val="0"/>
                        </a:spcAft>
                        <a:buClr>
                          <a:schemeClr val="dk1"/>
                        </a:buClr>
                        <a:buSzPts val="1500"/>
                        <a:buFont typeface="Arial"/>
                        <a:buNone/>
                      </a:pPr>
                      <a:r>
                        <a:rPr lang="en-US" sz="1300">
                          <a:solidFill>
                            <a:schemeClr val="dk1"/>
                          </a:solidFill>
                        </a:rPr>
                        <a:t>ITDO7014</a:t>
                      </a:r>
                      <a:endParaRPr sz="1300">
                        <a:solidFill>
                          <a:schemeClr val="dk1"/>
                        </a:solidFill>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lvl="0" indent="0" algn="l" rtl="0">
                        <a:spcBef>
                          <a:spcPts val="0"/>
                        </a:spcBef>
                        <a:spcAft>
                          <a:spcPts val="0"/>
                        </a:spcAft>
                        <a:buClr>
                          <a:schemeClr val="dk1"/>
                        </a:buClr>
                        <a:buSzPts val="1500"/>
                        <a:buFont typeface="Arial"/>
                        <a:buNone/>
                      </a:pPr>
                      <a:r>
                        <a:rPr lang="en-US" sz="1300">
                          <a:solidFill>
                            <a:schemeClr val="dk1"/>
                          </a:solidFill>
                        </a:rPr>
                        <a:t>DLOC 3:Software Testing and QA</a:t>
                      </a:r>
                      <a:endParaRPr sz="13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US" sz="1100" u="sng">
                          <a:solidFill>
                            <a:schemeClr val="hlink"/>
                          </a:solidFill>
                          <a:hlinkClick r:id="rId9"/>
                        </a:rPr>
                        <a:t>IT_BE_SemVII_DLOC3_STQA</a:t>
                      </a:r>
                      <a:endParaRPr sz="11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03775">
                <a:tc>
                  <a:txBody>
                    <a:bodyPr/>
                    <a:lstStyle/>
                    <a:p>
                      <a:pPr marL="0" lvl="0" indent="0" algn="ctr" rtl="0">
                        <a:lnSpc>
                          <a:spcPct val="106666"/>
                        </a:lnSpc>
                        <a:spcBef>
                          <a:spcPts val="0"/>
                        </a:spcBef>
                        <a:spcAft>
                          <a:spcPts val="0"/>
                        </a:spcAft>
                        <a:buClr>
                          <a:schemeClr val="dk1"/>
                        </a:buClr>
                        <a:buSzPts val="1500"/>
                        <a:buFont typeface="Arial"/>
                        <a:buNone/>
                      </a:pPr>
                      <a:r>
                        <a:rPr lang="en-US" sz="1300">
                          <a:solidFill>
                            <a:schemeClr val="dk1"/>
                          </a:solidFill>
                        </a:rPr>
                        <a:t>ITDO7021</a:t>
                      </a:r>
                      <a:endParaRPr sz="1300">
                        <a:solidFill>
                          <a:schemeClr val="dk1"/>
                        </a:solidFill>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lvl="0" indent="0" algn="l" rtl="0">
                        <a:lnSpc>
                          <a:spcPct val="106666"/>
                        </a:lnSpc>
                        <a:spcBef>
                          <a:spcPts val="0"/>
                        </a:spcBef>
                        <a:spcAft>
                          <a:spcPts val="0"/>
                        </a:spcAft>
                        <a:buClr>
                          <a:schemeClr val="dk1"/>
                        </a:buClr>
                        <a:buSzPts val="1500"/>
                        <a:buFont typeface="Arial"/>
                        <a:buNone/>
                      </a:pPr>
                      <a:r>
                        <a:rPr lang="en-US" sz="1300">
                          <a:solidFill>
                            <a:schemeClr val="dk1"/>
                          </a:solidFill>
                        </a:rPr>
                        <a:t>DLOC 4:MANET</a:t>
                      </a:r>
                      <a:endParaRPr sz="13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500"/>
                        <a:buFont typeface="Arial"/>
                        <a:buNone/>
                      </a:pPr>
                      <a:r>
                        <a:rPr lang="en-US" sz="1300">
                          <a:solidFill>
                            <a:schemeClr val="dk1"/>
                          </a:solidFill>
                        </a:rPr>
                        <a:t>Adopted the contents as it is from the syllabus of UoM</a:t>
                      </a:r>
                      <a:endParaRPr sz="13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100" u="sng">
                          <a:solidFill>
                            <a:schemeClr val="hlink"/>
                          </a:solidFill>
                          <a:hlinkClick r:id="rId10"/>
                        </a:rPr>
                        <a:t>MANET_SYLLABUS</a:t>
                      </a:r>
                      <a:endParaRPr sz="1100"/>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23d641135ef_0_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Architecture of Mamdani type Fuzzy Controller</a:t>
            </a:r>
            <a:endParaRPr/>
          </a:p>
        </p:txBody>
      </p:sp>
      <p:sp>
        <p:nvSpPr>
          <p:cNvPr id="388" name="Google Shape;388;g23d641135ef_0_7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r>
              <a:rPr lang="en-US" sz="4000" b="1"/>
              <a:t>Fuzzy Controller for Washing Machine </a:t>
            </a:r>
            <a:endParaRPr sz="4000" b="1"/>
          </a:p>
          <a:p>
            <a:pPr marL="0" lvl="0" indent="0" algn="ctr" rtl="0">
              <a:spcBef>
                <a:spcPts val="1000"/>
              </a:spcBef>
              <a:spcAft>
                <a:spcPts val="0"/>
              </a:spcAft>
              <a:buNone/>
            </a:pPr>
            <a:endParaRPr/>
          </a:p>
          <a:p>
            <a:pPr marL="0" lvl="0" indent="0" algn="ctr" rtl="0">
              <a:spcBef>
                <a:spcPts val="10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5f8c167e12_0_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lnSpc>
                <a:spcPct val="125000"/>
              </a:lnSpc>
              <a:spcBef>
                <a:spcPts val="0"/>
              </a:spcBef>
              <a:spcAft>
                <a:spcPts val="0"/>
              </a:spcAft>
              <a:buClr>
                <a:schemeClr val="dk1"/>
              </a:buClr>
              <a:buSzPts val="1100"/>
              <a:buFont typeface="Arial"/>
              <a:buNone/>
            </a:pPr>
            <a:r>
              <a:rPr lang="en-US" sz="2200">
                <a:latin typeface="Arial"/>
                <a:ea typeface="Arial"/>
                <a:cs typeface="Arial"/>
                <a:sym typeface="Arial"/>
              </a:rPr>
              <a:t>Membership Function</a:t>
            </a:r>
            <a:endParaRPr sz="2200">
              <a:latin typeface="Arial"/>
              <a:ea typeface="Arial"/>
              <a:cs typeface="Arial"/>
              <a:sym typeface="Arial"/>
            </a:endParaRPr>
          </a:p>
          <a:p>
            <a:pPr marL="0" lvl="0" indent="0" algn="l" rtl="0">
              <a:spcBef>
                <a:spcPts val="0"/>
              </a:spcBef>
              <a:spcAft>
                <a:spcPts val="0"/>
              </a:spcAft>
              <a:buNone/>
            </a:pPr>
            <a:endParaRPr sz="1200">
              <a:highlight>
                <a:srgbClr val="FFFFFF"/>
              </a:highlight>
              <a:latin typeface="Nunito"/>
              <a:ea typeface="Nunito"/>
              <a:cs typeface="Nunito"/>
              <a:sym typeface="Nunito"/>
            </a:endParaRPr>
          </a:p>
          <a:p>
            <a:pPr marL="0" lvl="0" indent="0" algn="l" rtl="0">
              <a:spcBef>
                <a:spcPts val="0"/>
              </a:spcBef>
              <a:spcAft>
                <a:spcPts val="0"/>
              </a:spcAft>
              <a:buNone/>
            </a:pPr>
            <a:r>
              <a:rPr lang="en-US" sz="1800">
                <a:highlight>
                  <a:srgbClr val="FFFFFF"/>
                </a:highlight>
                <a:latin typeface="Nunito"/>
                <a:ea typeface="Nunito"/>
                <a:cs typeface="Nunito"/>
                <a:sym typeface="Nunito"/>
              </a:rPr>
              <a:t>A membership function for a fuzzy </a:t>
            </a:r>
            <a:r>
              <a:rPr lang="en-US" sz="1800" i="1">
                <a:highlight>
                  <a:srgbClr val="FFFFFF"/>
                </a:highlight>
                <a:latin typeface="Nunito"/>
                <a:ea typeface="Nunito"/>
                <a:cs typeface="Nunito"/>
                <a:sym typeface="Nunito"/>
              </a:rPr>
              <a:t>set A</a:t>
            </a:r>
            <a:r>
              <a:rPr lang="en-US" sz="1800">
                <a:highlight>
                  <a:srgbClr val="FFFFFF"/>
                </a:highlight>
                <a:latin typeface="Nunito"/>
                <a:ea typeface="Nunito"/>
                <a:cs typeface="Nunito"/>
                <a:sym typeface="Nunito"/>
              </a:rPr>
              <a:t> on the universe of discourse X is defined as μA:X → [0,1].</a:t>
            </a:r>
            <a:endParaRPr sz="1800"/>
          </a:p>
        </p:txBody>
      </p:sp>
      <p:sp>
        <p:nvSpPr>
          <p:cNvPr id="394" name="Google Shape;394;g25f8c167e12_0_33"/>
          <p:cNvSpPr txBox="1">
            <a:spLocks noGrp="1"/>
          </p:cNvSpPr>
          <p:nvPr>
            <p:ph type="body" idx="1"/>
          </p:nvPr>
        </p:nvSpPr>
        <p:spPr>
          <a:xfrm>
            <a:off x="838200" y="1474650"/>
            <a:ext cx="10515600" cy="4702200"/>
          </a:xfrm>
          <a:prstGeom prst="rect">
            <a:avLst/>
          </a:prstGeom>
        </p:spPr>
        <p:txBody>
          <a:bodyPr spcFirstLastPara="1" wrap="square" lIns="91425" tIns="45700" rIns="91425" bIns="45700" anchor="t" anchorCtr="0">
            <a:normAutofit/>
          </a:bodyPr>
          <a:lstStyle/>
          <a:p>
            <a:pPr marL="889000" lvl="0" indent="-228600" algn="l" rtl="0">
              <a:lnSpc>
                <a:spcPct val="150000"/>
              </a:lnSpc>
              <a:spcBef>
                <a:spcPts val="0"/>
              </a:spcBef>
              <a:spcAft>
                <a:spcPts val="0"/>
              </a:spcAft>
              <a:buClr>
                <a:schemeClr val="dk1"/>
              </a:buClr>
              <a:buSzPts val="1200"/>
              <a:buFont typeface="Nunito"/>
              <a:buNone/>
            </a:pPr>
            <a:endParaRPr sz="1800">
              <a:latin typeface="Nunito"/>
              <a:ea typeface="Nunito"/>
              <a:cs typeface="Nunito"/>
              <a:sym typeface="Nunito"/>
            </a:endParaRPr>
          </a:p>
          <a:p>
            <a:pPr marL="889000" lvl="0" indent="-228600" algn="l" rtl="0">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x axis represents the universe of discourse.</a:t>
            </a:r>
            <a:endParaRPr sz="1800">
              <a:latin typeface="Nunito"/>
              <a:ea typeface="Nunito"/>
              <a:cs typeface="Nunito"/>
              <a:sym typeface="Nunito"/>
            </a:endParaRPr>
          </a:p>
          <a:p>
            <a:pPr marL="889000" lvl="0" indent="-228600" algn="l" rtl="0">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y axis represents the degrees of membership in the [0, 1] interval.</a:t>
            </a:r>
            <a:endParaRPr sz="1800">
              <a:latin typeface="Nunito"/>
              <a:ea typeface="Nunito"/>
              <a:cs typeface="Nunito"/>
              <a:sym typeface="Nunito"/>
            </a:endParaRPr>
          </a:p>
          <a:p>
            <a:pPr marL="0" lvl="0" indent="0" algn="l" rtl="0">
              <a:spcBef>
                <a:spcPts val="1500"/>
              </a:spcBef>
              <a:spcAft>
                <a:spcPts val="0"/>
              </a:spcAft>
              <a:buNone/>
            </a:pPr>
            <a:endParaRPr/>
          </a:p>
        </p:txBody>
      </p:sp>
      <p:pic>
        <p:nvPicPr>
          <p:cNvPr id="395" name="Google Shape;395;g25f8c167e12_0_33"/>
          <p:cNvPicPr preferRelativeResize="0"/>
          <p:nvPr/>
        </p:nvPicPr>
        <p:blipFill>
          <a:blip r:embed="rId3">
            <a:alphaModFix/>
          </a:blip>
          <a:stretch>
            <a:fillRect/>
          </a:stretch>
        </p:blipFill>
        <p:spPr>
          <a:xfrm>
            <a:off x="1794450" y="3055900"/>
            <a:ext cx="7870700" cy="2629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23d641135ef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01" name="Google Shape;401;g23d641135ef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02" name="Google Shape;402;g23d641135ef_0_0"/>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23d641135ef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08" name="Google Shape;408;g23d641135ef_0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09" name="Google Shape;409;g23d641135ef_0_6"/>
          <p:cNvPicPr preferRelativeResize="0"/>
          <p:nvPr/>
        </p:nvPicPr>
        <p:blipFill>
          <a:blip r:embed="rId3">
            <a:alphaModFix/>
          </a:blip>
          <a:stretch>
            <a:fillRect/>
          </a:stretch>
        </p:blipFill>
        <p:spPr>
          <a:xfrm>
            <a:off x="0" y="55666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3d641135ef_0_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15" name="Google Shape;415;g23d641135ef_0_1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16" name="Google Shape;416;g23d641135ef_0_12"/>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23d641135ef_0_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22" name="Google Shape;422;g23d641135ef_0_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23" name="Google Shape;423;g23d641135ef_0_18"/>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23d641135ef_0_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29" name="Google Shape;429;g23d641135ef_0_3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30" name="Google Shape;430;g23d641135ef_0_30"/>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23d641135ef_0_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36" name="Google Shape;436;g23d641135ef_0_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37" name="Google Shape;437;g23d641135ef_0_24"/>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23d641135ef_0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43" name="Google Shape;443;g23d641135ef_0_3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44" name="Google Shape;444;g23d641135ef_0_36"/>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3d641135ef_0_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50" name="Google Shape;450;g23d641135ef_0_4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51" name="Google Shape;451;g23d641135ef_0_48"/>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5000"/>
              <a:t>Agent in AI</a:t>
            </a:r>
            <a:endParaRPr sz="5000"/>
          </a:p>
        </p:txBody>
      </p:sp>
      <p:sp>
        <p:nvSpPr>
          <p:cNvPr id="160" name="Google Shape;160;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Agent in AI :- </a:t>
            </a:r>
            <a:r>
              <a:rPr lang="en-US" sz="1300">
                <a:solidFill>
                  <a:srgbClr val="273239"/>
                </a:solidFill>
                <a:highlight>
                  <a:srgbClr val="FFFFFF"/>
                </a:highlight>
                <a:latin typeface="Nunito"/>
                <a:ea typeface="Nunito"/>
                <a:cs typeface="Nunito"/>
                <a:sym typeface="Nunito"/>
              </a:rPr>
              <a:t> </a:t>
            </a:r>
            <a:r>
              <a:rPr lang="en-US" sz="2000">
                <a:solidFill>
                  <a:srgbClr val="273239"/>
                </a:solidFill>
                <a:highlight>
                  <a:srgbClr val="FFFFFF"/>
                </a:highlight>
                <a:latin typeface="Nunito"/>
                <a:ea typeface="Nunito"/>
                <a:cs typeface="Nunito"/>
                <a:sym typeface="Nunito"/>
              </a:rPr>
              <a:t>an agent is a computer program or system that is designed to perceive its environment, make decisions and take actions to achieve a specific goal or set of goals</a:t>
            </a:r>
            <a:endParaRPr sz="2000">
              <a:solidFill>
                <a:srgbClr val="273239"/>
              </a:solidFill>
              <a:highlight>
                <a:srgbClr val="FFFFFF"/>
              </a:highlight>
              <a:latin typeface="Nunito"/>
              <a:ea typeface="Nunito"/>
              <a:cs typeface="Nunito"/>
              <a:sym typeface="Nunito"/>
            </a:endParaRPr>
          </a:p>
          <a:p>
            <a:pPr marL="228600" lvl="0" indent="0" algn="l" rtl="0">
              <a:lnSpc>
                <a:spcPct val="90000"/>
              </a:lnSpc>
              <a:spcBef>
                <a:spcPts val="0"/>
              </a:spcBef>
              <a:spcAft>
                <a:spcPts val="0"/>
              </a:spcAft>
              <a:buNone/>
            </a:pPr>
            <a:endParaRPr sz="1300">
              <a:solidFill>
                <a:srgbClr val="273239"/>
              </a:solidFill>
              <a:highlight>
                <a:srgbClr val="FFFFFF"/>
              </a:highlight>
              <a:latin typeface="Nunito"/>
              <a:ea typeface="Nunito"/>
              <a:cs typeface="Nunito"/>
              <a:sym typeface="Nunito"/>
            </a:endParaRPr>
          </a:p>
          <a:p>
            <a:pPr marL="228600" lvl="0" indent="-50800" algn="l" rtl="0">
              <a:lnSpc>
                <a:spcPct val="90000"/>
              </a:lnSpc>
              <a:spcBef>
                <a:spcPts val="1000"/>
              </a:spcBef>
              <a:spcAft>
                <a:spcPts val="0"/>
              </a:spcAft>
              <a:buClr>
                <a:schemeClr val="dk1"/>
              </a:buClr>
              <a:buSzPts val="2800"/>
              <a:buNone/>
            </a:pPr>
            <a:endParaRPr/>
          </a:p>
        </p:txBody>
      </p:sp>
      <p:pic>
        <p:nvPicPr>
          <p:cNvPr id="161" name="Google Shape;161;p2"/>
          <p:cNvPicPr preferRelativeResize="0"/>
          <p:nvPr/>
        </p:nvPicPr>
        <p:blipFill>
          <a:blip r:embed="rId3">
            <a:alphaModFix/>
          </a:blip>
          <a:stretch>
            <a:fillRect/>
          </a:stretch>
        </p:blipFill>
        <p:spPr>
          <a:xfrm>
            <a:off x="3771900" y="2781700"/>
            <a:ext cx="4648200" cy="3516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23d641135ef_0_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57" name="Google Shape;457;g23d641135ef_0_4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58" name="Google Shape;458;g23d641135ef_0_42"/>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23d641135ef_0_6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64" name="Google Shape;464;g23d641135ef_0_6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65" name="Google Shape;465;g23d641135ef_0_60"/>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23d641135ef_0_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71" name="Google Shape;471;g23d641135ef_0_5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72" name="Google Shape;472;g23d641135ef_0_54"/>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23d641135ef_0_6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78" name="Google Shape;478;g23d641135ef_0_6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79" name="Google Shape;479;g23d641135ef_0_66"/>
          <p:cNvPicPr preferRelativeResize="0"/>
          <p:nvPr/>
        </p:nvPicPr>
        <p:blipFill>
          <a:blip r:embed="rId3">
            <a:alphaModFix/>
          </a:blip>
          <a:stretch>
            <a:fillRect/>
          </a:stretch>
        </p:blipFill>
        <p:spPr>
          <a:xfrm>
            <a:off x="0" y="541421"/>
            <a:ext cx="12192000" cy="5775158"/>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24adec5748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Module 4</a:t>
            </a:r>
            <a:endParaRPr/>
          </a:p>
        </p:txBody>
      </p:sp>
      <p:sp>
        <p:nvSpPr>
          <p:cNvPr id="485" name="Google Shape;485;g24adec5748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 </a:t>
            </a:r>
            <a:endParaRPr/>
          </a:p>
          <a:p>
            <a:pPr marL="0" lvl="0" indent="0" algn="l" rtl="0">
              <a:spcBef>
                <a:spcPts val="1000"/>
              </a:spcBef>
              <a:spcAft>
                <a:spcPts val="0"/>
              </a:spcAft>
              <a:buNone/>
            </a:pPr>
            <a:r>
              <a:rPr lang="en-US"/>
              <a:t>                                      </a:t>
            </a:r>
            <a:endParaRPr/>
          </a:p>
          <a:p>
            <a:pPr marL="0" lvl="0" indent="0" algn="l" rtl="0">
              <a:spcBef>
                <a:spcPts val="1000"/>
              </a:spcBef>
              <a:spcAft>
                <a:spcPts val="0"/>
              </a:spcAft>
              <a:buNone/>
            </a:pPr>
            <a:endParaRPr/>
          </a:p>
          <a:p>
            <a:pPr marL="0" lvl="0" indent="0" algn="l" rtl="0">
              <a:spcBef>
                <a:spcPts val="1000"/>
              </a:spcBef>
              <a:spcAft>
                <a:spcPts val="0"/>
              </a:spcAft>
              <a:buNone/>
            </a:pPr>
            <a:r>
              <a:rPr lang="en-US"/>
              <a:t>                                                   </a:t>
            </a:r>
            <a:r>
              <a:rPr lang="en-US" sz="4200"/>
              <a:t>Deep Learning</a:t>
            </a:r>
            <a:endParaRPr sz="4200"/>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24ae72fd11e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LSTM</a:t>
            </a:r>
            <a:endParaRPr/>
          </a:p>
        </p:txBody>
      </p:sp>
      <p:sp>
        <p:nvSpPr>
          <p:cNvPr id="491" name="Google Shape;491;g24ae72fd11e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&gt; </a:t>
            </a:r>
            <a:r>
              <a:rPr lang="en-US" sz="1800">
                <a:solidFill>
                  <a:srgbClr val="212121"/>
                </a:solidFill>
                <a:highlight>
                  <a:srgbClr val="FFFFFF"/>
                </a:highlight>
                <a:latin typeface="Roboto"/>
                <a:ea typeface="Roboto"/>
                <a:cs typeface="Roboto"/>
                <a:sym typeface="Roboto"/>
              </a:rPr>
              <a:t>A long short-term memory network is a type of </a:t>
            </a:r>
            <a:r>
              <a:rPr lang="en-US" sz="1800">
                <a:highlight>
                  <a:srgbClr val="FFFFFF"/>
                </a:highlight>
                <a:uFill>
                  <a:noFill/>
                </a:uFill>
                <a:latin typeface="Roboto"/>
                <a:ea typeface="Roboto"/>
                <a:cs typeface="Roboto"/>
                <a:sym typeface="Roboto"/>
                <a:hlinkClick r:id="rId3"/>
              </a:rPr>
              <a:t>recurrent neural network (RNN)</a:t>
            </a:r>
            <a:r>
              <a:rPr lang="en-US" sz="1800"/>
              <a:t>.</a:t>
            </a:r>
            <a:endParaRPr sz="1800"/>
          </a:p>
          <a:p>
            <a:pPr marL="0" lvl="0" indent="0" algn="l" rtl="0">
              <a:spcBef>
                <a:spcPts val="1000"/>
              </a:spcBef>
              <a:spcAft>
                <a:spcPts val="0"/>
              </a:spcAft>
              <a:buNone/>
            </a:pPr>
            <a:r>
              <a:rPr lang="en-US" sz="1800"/>
              <a:t>&gt; </a:t>
            </a:r>
            <a:r>
              <a:rPr lang="en-US" sz="1150">
                <a:solidFill>
                  <a:srgbClr val="212121"/>
                </a:solidFill>
                <a:highlight>
                  <a:srgbClr val="FFFFFF"/>
                </a:highlight>
                <a:latin typeface="Roboto"/>
                <a:ea typeface="Roboto"/>
                <a:cs typeface="Roboto"/>
                <a:sym typeface="Roboto"/>
              </a:rPr>
              <a:t>LSTMs are predominantly used to learn, process, and </a:t>
            </a:r>
            <a:r>
              <a:rPr lang="en-US" sz="1150" b="1">
                <a:solidFill>
                  <a:srgbClr val="212121"/>
                </a:solidFill>
                <a:highlight>
                  <a:srgbClr val="FFFFFF"/>
                </a:highlight>
                <a:latin typeface="Roboto"/>
                <a:ea typeface="Roboto"/>
                <a:cs typeface="Roboto"/>
                <a:sym typeface="Roboto"/>
              </a:rPr>
              <a:t>classify sequential data</a:t>
            </a:r>
            <a:r>
              <a:rPr lang="en-US" sz="1150">
                <a:solidFill>
                  <a:srgbClr val="212121"/>
                </a:solidFill>
                <a:highlight>
                  <a:srgbClr val="FFFFFF"/>
                </a:highlight>
                <a:latin typeface="Roboto"/>
                <a:ea typeface="Roboto"/>
                <a:cs typeface="Roboto"/>
                <a:sym typeface="Roboto"/>
              </a:rPr>
              <a:t> because these networks can learn long-term dependencies between time steps of data.</a:t>
            </a:r>
            <a:endParaRPr sz="1150">
              <a:solidFill>
                <a:srgbClr val="212121"/>
              </a:solidFill>
              <a:highlight>
                <a:srgbClr val="FFFFFF"/>
              </a:highlight>
              <a:latin typeface="Roboto"/>
              <a:ea typeface="Roboto"/>
              <a:cs typeface="Roboto"/>
              <a:sym typeface="Roboto"/>
            </a:endParaRPr>
          </a:p>
          <a:p>
            <a:pPr marL="0" lvl="0" indent="0" algn="l" rtl="0">
              <a:spcBef>
                <a:spcPts val="1000"/>
              </a:spcBef>
              <a:spcAft>
                <a:spcPts val="0"/>
              </a:spcAft>
              <a:buNone/>
            </a:pPr>
            <a:endParaRPr sz="1150">
              <a:solidFill>
                <a:srgbClr val="212121"/>
              </a:solidFill>
              <a:highlight>
                <a:srgbClr val="FFFFFF"/>
              </a:highlight>
              <a:latin typeface="Roboto"/>
              <a:ea typeface="Roboto"/>
              <a:cs typeface="Roboto"/>
              <a:sym typeface="Roboto"/>
            </a:endParaRPr>
          </a:p>
          <a:p>
            <a:pPr marL="0" lvl="0" indent="0" algn="l" rtl="0">
              <a:spcBef>
                <a:spcPts val="1000"/>
              </a:spcBef>
              <a:spcAft>
                <a:spcPts val="0"/>
              </a:spcAft>
              <a:buNone/>
            </a:pPr>
            <a:r>
              <a:rPr lang="en-US" sz="1150">
                <a:solidFill>
                  <a:srgbClr val="212121"/>
                </a:solidFill>
                <a:highlight>
                  <a:srgbClr val="FFFFFF"/>
                </a:highlight>
                <a:latin typeface="Roboto"/>
                <a:ea typeface="Roboto"/>
                <a:cs typeface="Roboto"/>
                <a:sym typeface="Roboto"/>
              </a:rPr>
              <a:t>&gt;applications include sentiment analysis, language modeling, speech recognition, and video analysis.</a:t>
            </a:r>
            <a:endParaRPr sz="1150">
              <a:solidFill>
                <a:srgbClr val="212121"/>
              </a:solidFill>
              <a:highlight>
                <a:srgbClr val="FFFFFF"/>
              </a:highlight>
              <a:latin typeface="Roboto"/>
              <a:ea typeface="Roboto"/>
              <a:cs typeface="Roboto"/>
              <a:sym typeface="Roboto"/>
            </a:endParaRPr>
          </a:p>
          <a:p>
            <a:pPr marL="0" lvl="0" indent="0" algn="l" rtl="0">
              <a:spcBef>
                <a:spcPts val="1000"/>
              </a:spcBef>
              <a:spcAft>
                <a:spcPts val="0"/>
              </a:spcAft>
              <a:buNone/>
            </a:pPr>
            <a:endParaRPr sz="1150">
              <a:solidFill>
                <a:srgbClr val="212121"/>
              </a:solidFill>
              <a:highlight>
                <a:srgbClr val="FFFFFF"/>
              </a:highlight>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28cb67435f0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97" name="Google Shape;497;g28cb67435f0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28cb67435f0_0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03" name="Google Shape;503;g28cb67435f0_0_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1e4c6639ba4_0_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endParaRPr sz="1800" b="1">
              <a:solidFill>
                <a:srgbClr val="273239"/>
              </a:solidFill>
              <a:highlight>
                <a:srgbClr val="FFFFFF"/>
              </a:highlight>
              <a:latin typeface="Nunito"/>
              <a:ea typeface="Nunito"/>
              <a:cs typeface="Nunito"/>
              <a:sym typeface="Nunito"/>
            </a:endParaRPr>
          </a:p>
          <a:p>
            <a:pPr marL="0" lvl="0" indent="0" algn="l" rtl="0">
              <a:spcBef>
                <a:spcPts val="0"/>
              </a:spcBef>
              <a:spcAft>
                <a:spcPts val="0"/>
              </a:spcAft>
              <a:buNone/>
            </a:pPr>
            <a:endParaRPr/>
          </a:p>
        </p:txBody>
      </p:sp>
      <p:sp>
        <p:nvSpPr>
          <p:cNvPr id="167" name="Google Shape;167;g1e4c6639ba4_0_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3000" b="1">
                <a:solidFill>
                  <a:srgbClr val="273239"/>
                </a:solidFill>
                <a:highlight>
                  <a:srgbClr val="FFFFFF"/>
                </a:highlight>
                <a:latin typeface="Nunito"/>
                <a:ea typeface="Nunito"/>
                <a:cs typeface="Nunito"/>
                <a:sym typeface="Nunito"/>
              </a:rPr>
              <a:t>Structure of an AI Agent :-</a:t>
            </a:r>
            <a:endParaRPr sz="3000" b="1">
              <a:solidFill>
                <a:srgbClr val="273239"/>
              </a:solidFill>
              <a:highlight>
                <a:srgbClr val="FFFFFF"/>
              </a:highlight>
              <a:latin typeface="Nunito"/>
              <a:ea typeface="Nunito"/>
              <a:cs typeface="Nunito"/>
              <a:sym typeface="Nunito"/>
            </a:endParaRPr>
          </a:p>
          <a:p>
            <a:pPr marL="0" lvl="0" indent="0" algn="l" rtl="0">
              <a:lnSpc>
                <a:spcPct val="115000"/>
              </a:lnSpc>
              <a:spcBef>
                <a:spcPts val="0"/>
              </a:spcBef>
              <a:spcAft>
                <a:spcPts val="0"/>
              </a:spcAft>
              <a:buClr>
                <a:schemeClr val="dk1"/>
              </a:buClr>
              <a:buSzPts val="1100"/>
              <a:buFont typeface="Arial"/>
              <a:buNone/>
            </a:pPr>
            <a:endParaRPr sz="2200" b="1">
              <a:solidFill>
                <a:srgbClr val="FF0000"/>
              </a:solidFill>
              <a:highlight>
                <a:srgbClr val="FFFFFF"/>
              </a:highlight>
              <a:latin typeface="Nunito"/>
              <a:ea typeface="Nunito"/>
              <a:cs typeface="Nunito"/>
              <a:sym typeface="Nunito"/>
            </a:endParaRPr>
          </a:p>
          <a:p>
            <a:pPr marL="0" lvl="0" indent="0" algn="l" rtl="0">
              <a:spcBef>
                <a:spcPts val="1000"/>
              </a:spcBef>
              <a:spcAft>
                <a:spcPts val="0"/>
              </a:spcAft>
              <a:buNone/>
            </a:pPr>
            <a:r>
              <a:rPr lang="en-US" sz="2000" b="1">
                <a:solidFill>
                  <a:srgbClr val="FF0000"/>
                </a:solidFill>
                <a:highlight>
                  <a:srgbClr val="F9F9F9"/>
                </a:highlight>
                <a:latin typeface="Nunito"/>
                <a:ea typeface="Nunito"/>
                <a:cs typeface="Nunito"/>
                <a:sym typeface="Nunito"/>
              </a:rPr>
              <a:t>                 </a:t>
            </a:r>
            <a:r>
              <a:rPr lang="en-US" sz="2500" b="1">
                <a:solidFill>
                  <a:srgbClr val="FF0000"/>
                </a:solidFill>
                <a:highlight>
                  <a:srgbClr val="F9F9F9"/>
                </a:highlight>
                <a:latin typeface="Nunito"/>
                <a:ea typeface="Nunito"/>
                <a:cs typeface="Nunito"/>
                <a:sym typeface="Nunito"/>
              </a:rPr>
              <a:t>   AI Agent =  Architecture + Agent Program</a:t>
            </a:r>
            <a:endParaRPr sz="2500" b="1">
              <a:solidFill>
                <a:srgbClr val="FF0000"/>
              </a:solidFill>
              <a:highlight>
                <a:srgbClr val="F9F9F9"/>
              </a:highlight>
              <a:latin typeface="Nunito"/>
              <a:ea typeface="Nunito"/>
              <a:cs typeface="Nunito"/>
              <a:sym typeface="Nunito"/>
            </a:endParaRPr>
          </a:p>
          <a:p>
            <a:pPr marL="0" lvl="0" indent="0" algn="l" rtl="0">
              <a:spcBef>
                <a:spcPts val="1000"/>
              </a:spcBef>
              <a:spcAft>
                <a:spcPts val="0"/>
              </a:spcAft>
              <a:buNone/>
            </a:pPr>
            <a:endParaRPr sz="2000" i="1">
              <a:solidFill>
                <a:srgbClr val="273239"/>
              </a:solidFill>
              <a:highlight>
                <a:srgbClr val="F9F9F9"/>
              </a:highlight>
              <a:latin typeface="Nunito"/>
              <a:ea typeface="Nunito"/>
              <a:cs typeface="Nunito"/>
              <a:sym typeface="Nunito"/>
            </a:endParaRPr>
          </a:p>
          <a:p>
            <a:pPr marL="0" lvl="0" indent="0" algn="l" rtl="0">
              <a:spcBef>
                <a:spcPts val="1000"/>
              </a:spcBef>
              <a:spcAft>
                <a:spcPts val="0"/>
              </a:spcAft>
              <a:buNone/>
            </a:pPr>
            <a:r>
              <a:rPr lang="en-US" sz="2300" b="1">
                <a:solidFill>
                  <a:srgbClr val="273239"/>
                </a:solidFill>
                <a:highlight>
                  <a:srgbClr val="FFFFFF"/>
                </a:highlight>
                <a:latin typeface="Nunito"/>
                <a:ea typeface="Nunito"/>
                <a:cs typeface="Nunito"/>
                <a:sym typeface="Nunito"/>
              </a:rPr>
              <a:t>Architecture</a:t>
            </a:r>
            <a:r>
              <a:rPr lang="en-US" sz="2300">
                <a:solidFill>
                  <a:srgbClr val="273239"/>
                </a:solidFill>
                <a:highlight>
                  <a:srgbClr val="FFFFFF"/>
                </a:highlight>
                <a:latin typeface="Nunito"/>
                <a:ea typeface="Nunito"/>
                <a:cs typeface="Nunito"/>
                <a:sym typeface="Nunito"/>
              </a:rPr>
              <a:t> is the machinery that the agent executes on. It is a device with sensors and actuators, for example, a robotic car, a camera, and a PC. </a:t>
            </a:r>
            <a:endParaRPr sz="2300">
              <a:solidFill>
                <a:srgbClr val="273239"/>
              </a:solidFill>
              <a:highlight>
                <a:srgbClr val="FFFFFF"/>
              </a:highlight>
              <a:latin typeface="Nunito"/>
              <a:ea typeface="Nunito"/>
              <a:cs typeface="Nunito"/>
              <a:sym typeface="Nunito"/>
            </a:endParaRPr>
          </a:p>
          <a:p>
            <a:pPr marL="0" lvl="0" indent="0" algn="l" rtl="0">
              <a:spcBef>
                <a:spcPts val="1000"/>
              </a:spcBef>
              <a:spcAft>
                <a:spcPts val="0"/>
              </a:spcAft>
              <a:buNone/>
            </a:pPr>
            <a:endParaRPr sz="2300">
              <a:solidFill>
                <a:srgbClr val="273239"/>
              </a:solidFill>
              <a:highlight>
                <a:srgbClr val="FFFFFF"/>
              </a:highlight>
              <a:latin typeface="Nunito"/>
              <a:ea typeface="Nunito"/>
              <a:cs typeface="Nunito"/>
              <a:sym typeface="Nunito"/>
            </a:endParaRPr>
          </a:p>
          <a:p>
            <a:pPr marL="0" lvl="0" indent="0" algn="l" rtl="0">
              <a:spcBef>
                <a:spcPts val="1000"/>
              </a:spcBef>
              <a:spcAft>
                <a:spcPts val="0"/>
              </a:spcAft>
              <a:buNone/>
            </a:pPr>
            <a:r>
              <a:rPr lang="en-US" sz="2300" b="1">
                <a:solidFill>
                  <a:srgbClr val="273239"/>
                </a:solidFill>
                <a:highlight>
                  <a:srgbClr val="FFFFFF"/>
                </a:highlight>
                <a:latin typeface="Nunito"/>
                <a:ea typeface="Nunito"/>
                <a:cs typeface="Nunito"/>
                <a:sym typeface="Nunito"/>
              </a:rPr>
              <a:t>An agent program</a:t>
            </a:r>
            <a:r>
              <a:rPr lang="en-US" sz="2300">
                <a:solidFill>
                  <a:srgbClr val="273239"/>
                </a:solidFill>
                <a:highlight>
                  <a:srgbClr val="FFFFFF"/>
                </a:highlight>
                <a:latin typeface="Nunito"/>
                <a:ea typeface="Nunito"/>
                <a:cs typeface="Nunito"/>
                <a:sym typeface="Nunito"/>
              </a:rPr>
              <a:t> is an implementation of an agent function. An </a:t>
            </a:r>
            <a:r>
              <a:rPr lang="en-US" sz="2300" b="1">
                <a:solidFill>
                  <a:srgbClr val="273239"/>
                </a:solidFill>
                <a:highlight>
                  <a:srgbClr val="FFFFFF"/>
                </a:highlight>
                <a:latin typeface="Nunito"/>
                <a:ea typeface="Nunito"/>
                <a:cs typeface="Nunito"/>
                <a:sym typeface="Nunito"/>
              </a:rPr>
              <a:t>agent function</a:t>
            </a:r>
            <a:r>
              <a:rPr lang="en-US" sz="2300">
                <a:solidFill>
                  <a:srgbClr val="273239"/>
                </a:solidFill>
                <a:highlight>
                  <a:srgbClr val="FFFFFF"/>
                </a:highlight>
                <a:latin typeface="Nunito"/>
                <a:ea typeface="Nunito"/>
                <a:cs typeface="Nunito"/>
                <a:sym typeface="Nunito"/>
              </a:rPr>
              <a:t> is a map from the percept sequence(history of all that an agent has perceived to date) to an action</a:t>
            </a:r>
            <a:r>
              <a:rPr lang="en-US" sz="2000">
                <a:solidFill>
                  <a:srgbClr val="273239"/>
                </a:solidFill>
                <a:highlight>
                  <a:srgbClr val="FFFFFF"/>
                </a:highlight>
                <a:latin typeface="Nunito"/>
                <a:ea typeface="Nunito"/>
                <a:cs typeface="Nunito"/>
                <a:sym typeface="Nunito"/>
              </a:rPr>
              <a:t>. </a:t>
            </a:r>
            <a:endParaRPr sz="2000" i="1">
              <a:solidFill>
                <a:srgbClr val="273239"/>
              </a:solidFill>
              <a:highlight>
                <a:srgbClr val="F9F9F9"/>
              </a:highlight>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e4c6639ba4_0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73" name="Google Shape;173;g1e4c6639ba4_0_1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b="1"/>
              <a:t>Characteristics of Agent :-</a:t>
            </a:r>
            <a:endParaRPr b="1"/>
          </a:p>
        </p:txBody>
      </p:sp>
      <p:pic>
        <p:nvPicPr>
          <p:cNvPr id="174" name="Google Shape;174;g1e4c6639ba4_0_11"/>
          <p:cNvPicPr preferRelativeResize="0"/>
          <p:nvPr/>
        </p:nvPicPr>
        <p:blipFill>
          <a:blip r:embed="rId3">
            <a:alphaModFix/>
          </a:blip>
          <a:stretch>
            <a:fillRect/>
          </a:stretch>
        </p:blipFill>
        <p:spPr>
          <a:xfrm>
            <a:off x="2784150" y="2436125"/>
            <a:ext cx="6776100" cy="3869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Search Techniques/Search Algorithm</a:t>
            </a:r>
            <a:endParaRPr/>
          </a:p>
        </p:txBody>
      </p:sp>
      <p:sp>
        <p:nvSpPr>
          <p:cNvPr id="180" name="Google Shape;180;p3"/>
          <p:cNvSpPr txBox="1">
            <a:spLocks noGrp="1"/>
          </p:cNvSpPr>
          <p:nvPr>
            <p:ph type="body" idx="1"/>
          </p:nvPr>
        </p:nvSpPr>
        <p:spPr>
          <a:xfrm>
            <a:off x="838200" y="1539551"/>
            <a:ext cx="10515600" cy="463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Search algorithms are one of the most important areas of Artificial Intelligence.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Search Algorithm Terminologies:</a:t>
            </a:r>
            <a:br>
              <a:rPr lang="en-US"/>
            </a:br>
            <a:endParaRPr/>
          </a:p>
        </p:txBody>
      </p:sp>
      <p:sp>
        <p:nvSpPr>
          <p:cNvPr id="186" name="Google Shape;186;p4"/>
          <p:cNvSpPr txBox="1">
            <a:spLocks noGrp="1"/>
          </p:cNvSpPr>
          <p:nvPr>
            <p:ph type="body" idx="1"/>
          </p:nvPr>
        </p:nvSpPr>
        <p:spPr>
          <a:xfrm>
            <a:off x="838200" y="1228300"/>
            <a:ext cx="10515600" cy="5506800"/>
          </a:xfrm>
          <a:prstGeom prst="rect">
            <a:avLst/>
          </a:prstGeom>
          <a:noFill/>
          <a:ln>
            <a:noFill/>
          </a:ln>
        </p:spPr>
        <p:txBody>
          <a:bodyPr spcFirstLastPara="1" wrap="square" lIns="91425" tIns="45700" rIns="91425" bIns="45700" anchor="t" anchorCtr="0">
            <a:normAutofit fontScale="77500" lnSpcReduction="20000"/>
          </a:bodyPr>
          <a:lstStyle/>
          <a:p>
            <a:pPr marL="228600" lvl="0" indent="-240903" algn="l" rtl="0">
              <a:lnSpc>
                <a:spcPct val="90000"/>
              </a:lnSpc>
              <a:spcBef>
                <a:spcPts val="0"/>
              </a:spcBef>
              <a:spcAft>
                <a:spcPts val="0"/>
              </a:spcAft>
              <a:buClr>
                <a:schemeClr val="dk1"/>
              </a:buClr>
              <a:buSzPct val="100000"/>
              <a:buChar char="•"/>
            </a:pPr>
            <a:r>
              <a:rPr lang="en-US" sz="3050" b="1"/>
              <a:t>Search:</a:t>
            </a:r>
            <a:r>
              <a:rPr lang="en-US" sz="3050"/>
              <a:t> Searchingis a step by step procedure to solve a search-problem in a given search space. A search problem can have three main factors:</a:t>
            </a:r>
            <a:endParaRPr sz="3050"/>
          </a:p>
          <a:p>
            <a:pPr marL="685800" lvl="1" indent="-260588" algn="l" rtl="0">
              <a:lnSpc>
                <a:spcPct val="90000"/>
              </a:lnSpc>
              <a:spcBef>
                <a:spcPts val="500"/>
              </a:spcBef>
              <a:spcAft>
                <a:spcPts val="0"/>
              </a:spcAft>
              <a:buClr>
                <a:schemeClr val="dk1"/>
              </a:buClr>
              <a:buSzPct val="100000"/>
              <a:buChar char="•"/>
            </a:pPr>
            <a:r>
              <a:rPr lang="en-US" sz="3050" b="1"/>
              <a:t>Search Space:</a:t>
            </a:r>
            <a:r>
              <a:rPr lang="en-US" sz="3050"/>
              <a:t> Search space represents a set of possible solutions, which a system may have.</a:t>
            </a:r>
            <a:endParaRPr sz="3050"/>
          </a:p>
          <a:p>
            <a:pPr marL="685800" lvl="1" indent="-260588" algn="l" rtl="0">
              <a:lnSpc>
                <a:spcPct val="90000"/>
              </a:lnSpc>
              <a:spcBef>
                <a:spcPts val="500"/>
              </a:spcBef>
              <a:spcAft>
                <a:spcPts val="0"/>
              </a:spcAft>
              <a:buClr>
                <a:schemeClr val="dk1"/>
              </a:buClr>
              <a:buSzPct val="100000"/>
              <a:buChar char="•"/>
            </a:pPr>
            <a:r>
              <a:rPr lang="en-US" sz="3050" b="1"/>
              <a:t>Start State:</a:t>
            </a:r>
            <a:r>
              <a:rPr lang="en-US" sz="3050"/>
              <a:t> It is a state from where agent begins </a:t>
            </a:r>
            <a:r>
              <a:rPr lang="en-US" sz="3050" b="1"/>
              <a:t>the search</a:t>
            </a:r>
            <a:r>
              <a:rPr lang="en-US" sz="3050"/>
              <a:t>.</a:t>
            </a:r>
            <a:endParaRPr sz="3050"/>
          </a:p>
          <a:p>
            <a:pPr marL="685800" lvl="1" indent="-260588" algn="l" rtl="0">
              <a:lnSpc>
                <a:spcPct val="90000"/>
              </a:lnSpc>
              <a:spcBef>
                <a:spcPts val="500"/>
              </a:spcBef>
              <a:spcAft>
                <a:spcPts val="0"/>
              </a:spcAft>
              <a:buClr>
                <a:schemeClr val="dk1"/>
              </a:buClr>
              <a:buSzPct val="100000"/>
              <a:buChar char="•"/>
            </a:pPr>
            <a:r>
              <a:rPr lang="en-US" sz="3050" b="1"/>
              <a:t>Goal test:</a:t>
            </a:r>
            <a:r>
              <a:rPr lang="en-US" sz="3050"/>
              <a:t> It is a function which observe the current state and returns whether the goal state is achieved or not.</a:t>
            </a:r>
            <a:endParaRPr sz="3050"/>
          </a:p>
          <a:p>
            <a:pPr marL="228600" lvl="0" indent="-240903" algn="l" rtl="0">
              <a:lnSpc>
                <a:spcPct val="90000"/>
              </a:lnSpc>
              <a:spcBef>
                <a:spcPts val="1000"/>
              </a:spcBef>
              <a:spcAft>
                <a:spcPts val="0"/>
              </a:spcAft>
              <a:buClr>
                <a:schemeClr val="dk1"/>
              </a:buClr>
              <a:buSzPct val="100000"/>
              <a:buChar char="•"/>
            </a:pPr>
            <a:r>
              <a:rPr lang="en-US" sz="3050" b="1"/>
              <a:t>Search tree:</a:t>
            </a:r>
            <a:r>
              <a:rPr lang="en-US" sz="3050"/>
              <a:t> A tree representation of search problem is called Search tree. The root of the search tree is the root node which is corresponding to the initial state.</a:t>
            </a:r>
            <a:endParaRPr sz="3050"/>
          </a:p>
          <a:p>
            <a:pPr marL="228600" lvl="0" indent="-240903" algn="l" rtl="0">
              <a:lnSpc>
                <a:spcPct val="90000"/>
              </a:lnSpc>
              <a:spcBef>
                <a:spcPts val="1000"/>
              </a:spcBef>
              <a:spcAft>
                <a:spcPts val="0"/>
              </a:spcAft>
              <a:buClr>
                <a:schemeClr val="dk1"/>
              </a:buClr>
              <a:buSzPct val="100000"/>
              <a:buChar char="•"/>
            </a:pPr>
            <a:r>
              <a:rPr lang="en-US" sz="3050" b="1"/>
              <a:t>Actions:</a:t>
            </a:r>
            <a:r>
              <a:rPr lang="en-US" sz="3050"/>
              <a:t> It gives the description of all the available actions to the agent.</a:t>
            </a:r>
            <a:endParaRPr sz="3050"/>
          </a:p>
          <a:p>
            <a:pPr marL="228600" lvl="0" indent="-240903" algn="l" rtl="0">
              <a:lnSpc>
                <a:spcPct val="90000"/>
              </a:lnSpc>
              <a:spcBef>
                <a:spcPts val="1000"/>
              </a:spcBef>
              <a:spcAft>
                <a:spcPts val="0"/>
              </a:spcAft>
              <a:buClr>
                <a:schemeClr val="dk1"/>
              </a:buClr>
              <a:buSzPct val="100000"/>
              <a:buChar char="•"/>
            </a:pPr>
            <a:r>
              <a:rPr lang="en-US" sz="3050" b="1"/>
              <a:t>Transition model:</a:t>
            </a:r>
            <a:r>
              <a:rPr lang="en-US" sz="3050"/>
              <a:t> A description of what each action do, can be represented as a transition model.</a:t>
            </a:r>
            <a:endParaRPr sz="3050"/>
          </a:p>
          <a:p>
            <a:pPr marL="228600" lvl="0" indent="-240903" algn="l" rtl="0">
              <a:lnSpc>
                <a:spcPct val="90000"/>
              </a:lnSpc>
              <a:spcBef>
                <a:spcPts val="1000"/>
              </a:spcBef>
              <a:spcAft>
                <a:spcPts val="0"/>
              </a:spcAft>
              <a:buClr>
                <a:schemeClr val="dk1"/>
              </a:buClr>
              <a:buSzPct val="100000"/>
              <a:buChar char="•"/>
            </a:pPr>
            <a:r>
              <a:rPr lang="en-US" sz="3050" b="1"/>
              <a:t>Path Cost:</a:t>
            </a:r>
            <a:r>
              <a:rPr lang="en-US" sz="3050"/>
              <a:t> It is a function which assigns a numeric cost to each path.</a:t>
            </a:r>
            <a:endParaRPr sz="3050"/>
          </a:p>
          <a:p>
            <a:pPr marL="228600" lvl="0" indent="-240903" algn="l" rtl="0">
              <a:lnSpc>
                <a:spcPct val="90000"/>
              </a:lnSpc>
              <a:spcBef>
                <a:spcPts val="1000"/>
              </a:spcBef>
              <a:spcAft>
                <a:spcPts val="0"/>
              </a:spcAft>
              <a:buClr>
                <a:schemeClr val="dk1"/>
              </a:buClr>
              <a:buSzPct val="100000"/>
              <a:buChar char="•"/>
            </a:pPr>
            <a:r>
              <a:rPr lang="en-US" sz="3050" b="1"/>
              <a:t>Solution:</a:t>
            </a:r>
            <a:r>
              <a:rPr lang="en-US" sz="3050"/>
              <a:t> It is an action sequence which leads from the start node to the goal node.</a:t>
            </a:r>
            <a:endParaRPr sz="3050"/>
          </a:p>
          <a:p>
            <a:pPr marL="228600" lvl="0" indent="-240903" algn="l" rtl="0">
              <a:lnSpc>
                <a:spcPct val="90000"/>
              </a:lnSpc>
              <a:spcBef>
                <a:spcPts val="1000"/>
              </a:spcBef>
              <a:spcAft>
                <a:spcPts val="0"/>
              </a:spcAft>
              <a:buClr>
                <a:schemeClr val="dk1"/>
              </a:buClr>
              <a:buSzPct val="100000"/>
              <a:buChar char="•"/>
            </a:pPr>
            <a:r>
              <a:rPr lang="en-US" sz="3050" b="1"/>
              <a:t>Optimal Solution:</a:t>
            </a:r>
            <a:r>
              <a:rPr lang="en-US" sz="3050"/>
              <a:t> If a solution has the lowest cost among all solutions.</a:t>
            </a:r>
            <a:endParaRPr sz="3050"/>
          </a:p>
          <a:p>
            <a:pPr marL="0" lvl="0" indent="0" algn="l" rtl="0">
              <a:lnSpc>
                <a:spcPct val="90000"/>
              </a:lnSpc>
              <a:spcBef>
                <a:spcPts val="1000"/>
              </a:spcBef>
              <a:spcAft>
                <a:spcPts val="0"/>
              </a:spcAft>
              <a:buClr>
                <a:schemeClr val="dk1"/>
              </a:buClr>
              <a:buSzPct val="1000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2041</Words>
  <Application>Microsoft Office PowerPoint</Application>
  <PresentationFormat>Widescreen</PresentationFormat>
  <Paragraphs>252</Paragraphs>
  <Slides>57</Slides>
  <Notes>57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57</vt:i4>
      </vt:variant>
    </vt:vector>
  </HeadingPairs>
  <TitlesOfParts>
    <vt:vector size="65" baseType="lpstr">
      <vt:lpstr>Roboto</vt:lpstr>
      <vt:lpstr>Times New Roman</vt:lpstr>
      <vt:lpstr>Nunito</vt:lpstr>
      <vt:lpstr>Arial</vt:lpstr>
      <vt:lpstr>Montserrat</vt:lpstr>
      <vt:lpstr>Calibri</vt:lpstr>
      <vt:lpstr>Office Theme</vt:lpstr>
      <vt:lpstr>Simple Light</vt:lpstr>
      <vt:lpstr>Vivekanand Education Society’s Institute of Technology  Department of IT AIDS-2 BE-SEM VII</vt:lpstr>
      <vt:lpstr>Schema of the Proposed revised syllabus at BE (SEM VII)</vt:lpstr>
      <vt:lpstr>The Proposed revised syllabus at BE (SEM VII) </vt:lpstr>
      <vt:lpstr>The Proposed revised syllabus at BE (SEM VII) </vt:lpstr>
      <vt:lpstr>Agent in AI</vt:lpstr>
      <vt:lpstr> </vt:lpstr>
      <vt:lpstr>PowerPoint Presentation</vt:lpstr>
      <vt:lpstr>Search Techniques/Search Algorithm</vt:lpstr>
      <vt:lpstr>Search Algorithm Terminologies: </vt:lpstr>
      <vt:lpstr>Properties of Search Algorithms: </vt:lpstr>
      <vt:lpstr>Types of search algorithms </vt:lpstr>
      <vt:lpstr>Uninformed/Blind Search</vt:lpstr>
      <vt:lpstr>Informed Search</vt:lpstr>
      <vt:lpstr>                 Uncertainty in AI….????</vt:lpstr>
      <vt:lpstr> Bayes Theorem :- describes the probability of an event, based on prior knowledge of conditions ...</vt:lpstr>
      <vt:lpstr> Bayes Theorem</vt:lpstr>
      <vt:lpstr>Bayesian network </vt:lpstr>
      <vt:lpstr>Bayesian network </vt:lpstr>
      <vt:lpstr>Bayesian network </vt:lpstr>
      <vt:lpstr>Bayesian network </vt:lpstr>
      <vt:lpstr>Bayesian network </vt:lpstr>
      <vt:lpstr>Bayesian network </vt:lpstr>
      <vt:lpstr>Bayesian network </vt:lpstr>
      <vt:lpstr>Bayesian network </vt:lpstr>
      <vt:lpstr>Decision Theory</vt:lpstr>
      <vt:lpstr>Markov Decision Process</vt:lpstr>
      <vt:lpstr>How does a Markov Decision Process work ?</vt:lpstr>
      <vt:lpstr>Markov Decision Process</vt:lpstr>
      <vt:lpstr>Markov Decision Process</vt:lpstr>
      <vt:lpstr>Inference using Full joint distribution</vt:lpstr>
      <vt:lpstr>Inference using Full joint distribution</vt:lpstr>
      <vt:lpstr>PowerPoint Presentation</vt:lpstr>
      <vt:lpstr>Fuzzy Logic </vt:lpstr>
      <vt:lpstr>Fuzzy Logic </vt:lpstr>
      <vt:lpstr>Fuzzy Logic </vt:lpstr>
      <vt:lpstr>Fuzzy Logic Systems Architecture It has four main parts as shown −</vt:lpstr>
      <vt:lpstr>Structure of Fuzzy System</vt:lpstr>
      <vt:lpstr>Structure of Mamdani Fuzzy control System</vt:lpstr>
      <vt:lpstr>Fuzzy logic applications </vt:lpstr>
      <vt:lpstr>Architecture of Mamdani type Fuzzy Controller</vt:lpstr>
      <vt:lpstr>Membership Function  A membership function for a fuzzy set A on the universe of discourse X is defined as μA:X →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4</vt:lpstr>
      <vt:lpstr>LSTM</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Vivekanand Education Society’s Institute of Technology  Department of IT AIDS-2 BE-SEM VII</dc:title>
  <dc:creator>Admin1</dc:creator>
  <cp:lastModifiedBy>Admin1</cp:lastModifiedBy>
  <cp:revision>2</cp:revision>
  <dcterms:created xsi:type="dcterms:W3CDTF">2023-07-07T06:35:18Z</dcterms:created>
  <dcterms:modified xsi:type="dcterms:W3CDTF">2024-08-12T10:03:19Z</dcterms:modified>
</cp:coreProperties>
</file>